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56" r:id="rId2"/>
    <p:sldId id="297" r:id="rId3"/>
    <p:sldId id="320" r:id="rId4"/>
    <p:sldId id="641" r:id="rId5"/>
    <p:sldId id="640" r:id="rId6"/>
    <p:sldId id="321" r:id="rId7"/>
    <p:sldId id="310" r:id="rId8"/>
    <p:sldId id="311" r:id="rId9"/>
    <p:sldId id="312" r:id="rId10"/>
    <p:sldId id="313" r:id="rId11"/>
    <p:sldId id="314" r:id="rId12"/>
    <p:sldId id="315" r:id="rId13"/>
    <p:sldId id="316" r:id="rId14"/>
    <p:sldId id="317" r:id="rId15"/>
    <p:sldId id="319" r:id="rId16"/>
    <p:sldId id="322" r:id="rId17"/>
    <p:sldId id="306" r:id="rId18"/>
    <p:sldId id="264" r:id="rId19"/>
    <p:sldId id="304" r:id="rId20"/>
    <p:sldId id="305" r:id="rId21"/>
    <p:sldId id="323" r:id="rId22"/>
    <p:sldId id="303" r:id="rId23"/>
    <p:sldId id="309" r:id="rId24"/>
    <p:sldId id="324" r:id="rId25"/>
    <p:sldId id="307" r:id="rId26"/>
    <p:sldId id="325" r:id="rId27"/>
    <p:sldId id="318" r:id="rId28"/>
    <p:sldId id="326" r:id="rId29"/>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31"/>
    <p:restoredTop sz="76735" autoAdjust="0"/>
  </p:normalViewPr>
  <p:slideViewPr>
    <p:cSldViewPr>
      <p:cViewPr varScale="1">
        <p:scale>
          <a:sx n="97" d="100"/>
          <a:sy n="97" d="100"/>
        </p:scale>
        <p:origin x="3248" y="1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4A26388F-1539-46BB-80F0-A985EA5B1F47}" type="datetimeFigureOut">
              <a:rPr lang="en-GB" smtClean="0"/>
              <a:t>09/05/2024</a:t>
            </a:fld>
            <a:endParaRPr lang="en-GB" dirty="0"/>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64645E7-B852-41CE-803C-5CC8D4CF93CE}" type="slidenum">
              <a:rPr lang="en-GB" smtClean="0"/>
              <a:t>‹#›</a:t>
            </a:fld>
            <a:endParaRPr lang="en-GB" dirty="0"/>
          </a:p>
        </p:txBody>
      </p:sp>
    </p:spTree>
    <p:extLst>
      <p:ext uri="{BB962C8B-B14F-4D97-AF65-F5344CB8AC3E}">
        <p14:creationId xmlns:p14="http://schemas.microsoft.com/office/powerpoint/2010/main" val="101825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4645E7-B852-41CE-803C-5CC8D4CF93CE}" type="slidenum">
              <a:rPr lang="en-GB" smtClean="0"/>
              <a:t>4</a:t>
            </a:fld>
            <a:endParaRPr lang="en-GB" dirty="0"/>
          </a:p>
        </p:txBody>
      </p:sp>
    </p:spTree>
    <p:extLst>
      <p:ext uri="{BB962C8B-B14F-4D97-AF65-F5344CB8AC3E}">
        <p14:creationId xmlns:p14="http://schemas.microsoft.com/office/powerpoint/2010/main" val="23745079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895743" cy="2339082"/>
          </a:xfrm>
          <a:prstGeom prst="rect">
            <a:avLst/>
          </a:prstGeom>
        </p:spPr>
      </p:pic>
      <p:pic>
        <p:nvPicPr>
          <p:cNvPr id="17" name="bg object 17"/>
          <p:cNvPicPr/>
          <p:nvPr/>
        </p:nvPicPr>
        <p:blipFill>
          <a:blip r:embed="rId3" cstate="print"/>
          <a:stretch>
            <a:fillRect/>
          </a:stretch>
        </p:blipFill>
        <p:spPr>
          <a:xfrm>
            <a:off x="697991" y="1629155"/>
            <a:ext cx="8122919" cy="3988308"/>
          </a:xfrm>
          <a:prstGeom prst="rect">
            <a:avLst/>
          </a:prstGeom>
        </p:spPr>
      </p:pic>
      <p:sp>
        <p:nvSpPr>
          <p:cNvPr id="2" name="Holder 2"/>
          <p:cNvSpPr>
            <a:spLocks noGrp="1"/>
          </p:cNvSpPr>
          <p:nvPr>
            <p:ph type="ctrTitle"/>
          </p:nvPr>
        </p:nvSpPr>
        <p:spPr>
          <a:xfrm>
            <a:off x="2058670" y="400888"/>
            <a:ext cx="5495290" cy="697230"/>
          </a:xfrm>
          <a:prstGeom prst="rect">
            <a:avLst/>
          </a:prstGeom>
        </p:spPr>
        <p:txBody>
          <a:bodyPr wrap="square" lIns="0" tIns="0" rIns="0" bIns="0">
            <a:spAutoFit/>
          </a:bodyPr>
          <a:lstStyle>
            <a:lvl1pPr>
              <a:defRPr sz="4400" b="1" i="0">
                <a:solidFill>
                  <a:schemeClr val="tx1"/>
                </a:solidFill>
                <a:latin typeface="Calibri"/>
                <a:cs typeface="Calibri"/>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8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620" y="0"/>
            <a:ext cx="2039231" cy="2709630"/>
          </a:xfrm>
          <a:prstGeom prst="rect">
            <a:avLst/>
          </a:prstGeom>
        </p:spPr>
      </p:pic>
      <p:sp>
        <p:nvSpPr>
          <p:cNvPr id="2" name="Holder 2"/>
          <p:cNvSpPr>
            <a:spLocks noGrp="1"/>
          </p:cNvSpPr>
          <p:nvPr>
            <p:ph type="title"/>
          </p:nvPr>
        </p:nvSpPr>
        <p:spPr/>
        <p:txBody>
          <a:bodyPr lIns="0" tIns="0" rIns="0" bIns="0"/>
          <a:lstStyle>
            <a:lvl1pPr>
              <a:defRPr sz="44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6873" y="2044445"/>
            <a:ext cx="4114800" cy="4584700"/>
          </a:xfrm>
          <a:prstGeom prst="rect">
            <a:avLst/>
          </a:prstGeom>
        </p:spPr>
        <p:txBody>
          <a:bodyPr wrap="square" lIns="0" tIns="0" rIns="0" bIns="0">
            <a:spAutoFit/>
          </a:bodyPr>
          <a:lstStyle>
            <a:lvl1pPr>
              <a:defRPr b="0" i="0">
                <a:solidFill>
                  <a:schemeClr val="tx1"/>
                </a:solidFill>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815845" y="-102387"/>
            <a:ext cx="7172959" cy="1727479"/>
          </a:xfrm>
          <a:prstGeom prst="rect">
            <a:avLst/>
          </a:prstGeom>
        </p:spPr>
        <p:txBody>
          <a:bodyPr wrap="square" lIns="0" tIns="0" rIns="0" bIns="0">
            <a:spAutoFit/>
          </a:bodyPr>
          <a:lstStyle>
            <a:lvl1pPr>
              <a:defRPr sz="4400" b="1" i="0">
                <a:solidFill>
                  <a:schemeClr val="tx1"/>
                </a:solidFill>
                <a:latin typeface="Calibri"/>
                <a:cs typeface="Calibri"/>
              </a:defRPr>
            </a:lvl1pPr>
          </a:lstStyle>
          <a:p>
            <a:endParaRPr/>
          </a:p>
        </p:txBody>
      </p:sp>
      <p:sp>
        <p:nvSpPr>
          <p:cNvPr id="3" name="Holder 3"/>
          <p:cNvSpPr>
            <a:spLocks noGrp="1"/>
          </p:cNvSpPr>
          <p:nvPr>
            <p:ph type="body" idx="1"/>
          </p:nvPr>
        </p:nvSpPr>
        <p:spPr>
          <a:xfrm>
            <a:off x="690473" y="2215642"/>
            <a:ext cx="5586095" cy="2159000"/>
          </a:xfrm>
          <a:prstGeom prst="rect">
            <a:avLst/>
          </a:prstGeom>
        </p:spPr>
        <p:txBody>
          <a:bodyPr wrap="square" lIns="0" tIns="0" rIns="0" bIns="0">
            <a:spAutoFit/>
          </a:bodyPr>
          <a:lstStyle>
            <a:lvl1pPr>
              <a:defRPr sz="28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5/9/24</a:t>
            </a:fld>
            <a:endParaRPr lang="en-US" dirty="0"/>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3335" rIns="0" bIns="0" rtlCol="0">
            <a:spAutoFit/>
          </a:bodyPr>
          <a:lstStyle/>
          <a:p>
            <a:pPr marL="12700">
              <a:lnSpc>
                <a:spcPct val="100000"/>
              </a:lnSpc>
              <a:spcBef>
                <a:spcPts val="105"/>
              </a:spcBef>
            </a:pPr>
            <a:r>
              <a:rPr spc="-20" dirty="0"/>
              <a:t>#ONECLUBONECOUNTY</a:t>
            </a:r>
          </a:p>
        </p:txBody>
      </p:sp>
      <p:sp>
        <p:nvSpPr>
          <p:cNvPr id="3" name="object 2">
            <a:extLst>
              <a:ext uri="{FF2B5EF4-FFF2-40B4-BE49-F238E27FC236}">
                <a16:creationId xmlns:a16="http://schemas.microsoft.com/office/drawing/2014/main" id="{0A5D195A-7ACE-5EAD-E708-86B03CDFFADB}"/>
              </a:ext>
            </a:extLst>
          </p:cNvPr>
          <p:cNvSpPr txBox="1">
            <a:spLocks/>
          </p:cNvSpPr>
          <p:nvPr/>
        </p:nvSpPr>
        <p:spPr>
          <a:xfrm>
            <a:off x="2058670" y="5759882"/>
            <a:ext cx="5495290" cy="99835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z="3200" spc="-20" dirty="0"/>
              <a:t>Supporters Trust Special General Meeting 25</a:t>
            </a:r>
            <a:r>
              <a:rPr lang="en-GB" sz="3200" spc="-20" baseline="30000" dirty="0"/>
              <a:t>th</a:t>
            </a:r>
            <a:r>
              <a:rPr lang="en-GB" sz="3200" spc="-20" dirty="0"/>
              <a:t> April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0574"/>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Q3 Trust Purpose</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2970685"/>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800" b="0" spc="-20" dirty="0"/>
              <a:t>Do you broadly agree with the purposes for the Trust (as set out in the question)?</a:t>
            </a:r>
          </a:p>
          <a:p>
            <a:pPr marL="355600" indent="-342900" algn="l">
              <a:spcBef>
                <a:spcPts val="105"/>
              </a:spcBef>
              <a:buFont typeface="Arial" panose="020B0604020202020204" pitchFamily="34" charset="0"/>
              <a:buChar char="•"/>
            </a:pPr>
            <a:endParaRPr lang="en-GB" sz="2800" b="0" spc="-20" dirty="0"/>
          </a:p>
          <a:p>
            <a:pPr marL="12700" algn="l">
              <a:spcBef>
                <a:spcPts val="105"/>
              </a:spcBef>
            </a:pPr>
            <a:r>
              <a:rPr lang="en-GB" sz="2800" b="0" spc="-20" dirty="0"/>
              <a:t>Yes -  95%</a:t>
            </a:r>
          </a:p>
          <a:p>
            <a:pPr marL="12700" algn="l">
              <a:spcBef>
                <a:spcPts val="105"/>
              </a:spcBef>
            </a:pPr>
            <a:r>
              <a:rPr lang="en-GB" sz="2800" b="0" spc="-20" dirty="0"/>
              <a:t>No – 5%</a:t>
            </a: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587751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0574"/>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Q4 Directors </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3401572"/>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800" b="0" spc="-20" dirty="0"/>
              <a:t>The Trust will have two elected directors on the Board of the football club. Do you broadly agree with the roles for our directors (as set out in the question)?</a:t>
            </a:r>
          </a:p>
          <a:p>
            <a:pPr marL="355600" indent="-342900" algn="l">
              <a:spcBef>
                <a:spcPts val="105"/>
              </a:spcBef>
              <a:buFont typeface="Arial" panose="020B0604020202020204" pitchFamily="34" charset="0"/>
              <a:buChar char="•"/>
            </a:pPr>
            <a:endParaRPr lang="en-GB" sz="2800" b="0" spc="-20" dirty="0"/>
          </a:p>
          <a:p>
            <a:pPr marL="12700" algn="l">
              <a:spcBef>
                <a:spcPts val="105"/>
              </a:spcBef>
            </a:pPr>
            <a:r>
              <a:rPr lang="en-GB" sz="2800" b="0" spc="-20" dirty="0"/>
              <a:t>Yes -  95%</a:t>
            </a:r>
          </a:p>
          <a:p>
            <a:pPr marL="12700" algn="l">
              <a:spcBef>
                <a:spcPts val="105"/>
              </a:spcBef>
            </a:pPr>
            <a:r>
              <a:rPr lang="en-GB" sz="2800" b="0" spc="-20" dirty="0"/>
              <a:t>No – 5%</a:t>
            </a: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1373270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0574"/>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Q5 Finances </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3832459"/>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800" b="0" spc="-20" dirty="0"/>
              <a:t>Where possible, would you rather see the financial contribution from the Trust – to the football club – earmarked for specific purposes rather than being allocated more generally towards the overall running costs of the club?</a:t>
            </a:r>
          </a:p>
          <a:p>
            <a:pPr marL="355600" indent="-342900" algn="l">
              <a:spcBef>
                <a:spcPts val="105"/>
              </a:spcBef>
              <a:buFont typeface="Arial" panose="020B0604020202020204" pitchFamily="34" charset="0"/>
              <a:buChar char="•"/>
            </a:pPr>
            <a:endParaRPr lang="en-GB" sz="2800" b="0" spc="-20" dirty="0"/>
          </a:p>
          <a:p>
            <a:pPr marL="12700" algn="l">
              <a:spcBef>
                <a:spcPts val="105"/>
              </a:spcBef>
            </a:pPr>
            <a:r>
              <a:rPr lang="en-GB" sz="2800" b="0" spc="-20" dirty="0"/>
              <a:t>Yes -  74%</a:t>
            </a:r>
          </a:p>
          <a:p>
            <a:pPr marL="12700" algn="l">
              <a:spcBef>
                <a:spcPts val="105"/>
              </a:spcBef>
            </a:pPr>
            <a:r>
              <a:rPr lang="en-GB" sz="2800" b="0" spc="-20" dirty="0"/>
              <a:t>No – 26%</a:t>
            </a: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3778873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0574"/>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Q6 Finances </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47455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800" b="0" spc="-20" dirty="0"/>
              <a:t>If answering yes to the above question, which specific purposes would you prefer the Trust supported?</a:t>
            </a:r>
          </a:p>
          <a:p>
            <a:pPr marL="355600" indent="-342900" algn="l">
              <a:spcBef>
                <a:spcPts val="105"/>
              </a:spcBef>
              <a:buFont typeface="Arial" panose="020B0604020202020204" pitchFamily="34" charset="0"/>
              <a:buChar char="•"/>
            </a:pPr>
            <a:endParaRPr lang="en-GB" sz="2800" b="0" spc="-20" dirty="0"/>
          </a:p>
          <a:p>
            <a:pPr marL="12700" algn="l">
              <a:spcBef>
                <a:spcPts val="105"/>
              </a:spcBef>
            </a:pPr>
            <a:r>
              <a:rPr lang="en-GB" sz="2800" b="0" spc="-20" dirty="0"/>
              <a:t>New player signings – 40%</a:t>
            </a:r>
          </a:p>
          <a:p>
            <a:pPr marL="12700" algn="l">
              <a:spcBef>
                <a:spcPts val="105"/>
              </a:spcBef>
            </a:pPr>
            <a:r>
              <a:rPr lang="en-GB" sz="2800" b="0" spc="-20" dirty="0"/>
              <a:t>Playing budget – 29%</a:t>
            </a:r>
          </a:p>
          <a:p>
            <a:pPr marL="12700" algn="l">
              <a:spcBef>
                <a:spcPts val="105"/>
              </a:spcBef>
            </a:pPr>
            <a:r>
              <a:rPr lang="en-GB" sz="2800" b="0" spc="-20" dirty="0"/>
              <a:t>Academy – 51%</a:t>
            </a:r>
          </a:p>
          <a:p>
            <a:pPr marL="12700" algn="l">
              <a:spcBef>
                <a:spcPts val="105"/>
              </a:spcBef>
            </a:pPr>
            <a:r>
              <a:rPr lang="en-GB" sz="2800" b="0" spc="-20" dirty="0"/>
              <a:t>Football in the community –  26%</a:t>
            </a:r>
          </a:p>
          <a:p>
            <a:pPr marL="12700" algn="l">
              <a:spcBef>
                <a:spcPts val="105"/>
              </a:spcBef>
            </a:pPr>
            <a:r>
              <a:rPr lang="en-GB" sz="2800" b="0" spc="-20" dirty="0"/>
              <a:t>New facilities – 63%</a:t>
            </a:r>
          </a:p>
          <a:p>
            <a:pPr marL="12700" algn="l">
              <a:spcBef>
                <a:spcPts val="105"/>
              </a:spcBef>
            </a:pPr>
            <a:r>
              <a:rPr lang="en-GB" sz="2800" b="0" spc="-20" dirty="0"/>
              <a:t>Other – 14%</a:t>
            </a: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1931313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0574"/>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Q7 Club Directors</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4707058"/>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800" b="0" spc="-20" dirty="0"/>
              <a:t>We propose that the Trust Board, having been duly elected by the members, should then be responsible for choosing and appointing two Directors to the Club Board in consultation and agreement with the new owner. Do you agree with this process?</a:t>
            </a:r>
          </a:p>
          <a:p>
            <a:pPr marL="355600" indent="-342900" algn="l">
              <a:spcBef>
                <a:spcPts val="105"/>
              </a:spcBef>
              <a:buFont typeface="Arial" panose="020B0604020202020204" pitchFamily="34" charset="0"/>
              <a:buChar char="•"/>
            </a:pPr>
            <a:endParaRPr lang="en-GB" sz="2800" b="0" spc="-20" dirty="0"/>
          </a:p>
          <a:p>
            <a:pPr marL="12700" algn="l">
              <a:spcBef>
                <a:spcPts val="105"/>
              </a:spcBef>
            </a:pPr>
            <a:r>
              <a:rPr lang="en-GB" sz="2800" b="0" spc="-20" dirty="0"/>
              <a:t>Yes –85%</a:t>
            </a:r>
          </a:p>
          <a:p>
            <a:pPr marL="12700" algn="l">
              <a:spcBef>
                <a:spcPts val="105"/>
              </a:spcBef>
            </a:pPr>
            <a:r>
              <a:rPr lang="en-GB" sz="2800" b="0" spc="-20" dirty="0"/>
              <a:t>No –  15%</a:t>
            </a:r>
          </a:p>
          <a:p>
            <a:pPr marL="12700" algn="l">
              <a:spcBef>
                <a:spcPts val="105"/>
              </a:spcBef>
            </a:pP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3918914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0574"/>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Q8 Elections</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3414396"/>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800" b="0" spc="-20" dirty="0"/>
              <a:t>Are you supportive of digital elections as our preferred approach?</a:t>
            </a:r>
          </a:p>
          <a:p>
            <a:pPr marL="355600" indent="-342900" algn="l">
              <a:spcBef>
                <a:spcPts val="105"/>
              </a:spcBef>
              <a:buFont typeface="Arial" panose="020B0604020202020204" pitchFamily="34" charset="0"/>
              <a:buChar char="•"/>
            </a:pPr>
            <a:endParaRPr lang="en-GB" sz="2800" b="0" spc="-20" dirty="0"/>
          </a:p>
          <a:p>
            <a:pPr marL="12700" algn="l">
              <a:spcBef>
                <a:spcPts val="105"/>
              </a:spcBef>
            </a:pPr>
            <a:r>
              <a:rPr lang="en-GB" sz="2800" b="0" spc="-20" dirty="0"/>
              <a:t>Yes – 97%</a:t>
            </a:r>
          </a:p>
          <a:p>
            <a:pPr marL="12700" algn="l">
              <a:spcBef>
                <a:spcPts val="105"/>
              </a:spcBef>
            </a:pPr>
            <a:r>
              <a:rPr lang="en-GB" sz="2800" b="0" spc="-20" dirty="0"/>
              <a:t>No –  3%</a:t>
            </a:r>
          </a:p>
          <a:p>
            <a:pPr marL="12700" algn="l">
              <a:spcBef>
                <a:spcPts val="105"/>
              </a:spcBef>
            </a:pP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3345457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3335" rIns="0" bIns="0" rtlCol="0">
            <a:spAutoFit/>
          </a:bodyPr>
          <a:lstStyle/>
          <a:p>
            <a:pPr marL="12700">
              <a:lnSpc>
                <a:spcPct val="100000"/>
              </a:lnSpc>
              <a:spcBef>
                <a:spcPts val="105"/>
              </a:spcBef>
            </a:pPr>
            <a:r>
              <a:rPr spc="-20" dirty="0"/>
              <a:t>#ONECLUBONECOUNTY</a:t>
            </a:r>
          </a:p>
        </p:txBody>
      </p:sp>
      <p:sp>
        <p:nvSpPr>
          <p:cNvPr id="3" name="object 2">
            <a:extLst>
              <a:ext uri="{FF2B5EF4-FFF2-40B4-BE49-F238E27FC236}">
                <a16:creationId xmlns:a16="http://schemas.microsoft.com/office/drawing/2014/main" id="{0A5D195A-7ACE-5EAD-E708-86B03CDFFADB}"/>
              </a:ext>
            </a:extLst>
          </p:cNvPr>
          <p:cNvSpPr txBox="1">
            <a:spLocks/>
          </p:cNvSpPr>
          <p:nvPr/>
        </p:nvSpPr>
        <p:spPr>
          <a:xfrm>
            <a:off x="2058670" y="5759882"/>
            <a:ext cx="5495290" cy="505908"/>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z="3200" spc="-20" dirty="0"/>
              <a:t>Formal Resolutions  </a:t>
            </a:r>
          </a:p>
        </p:txBody>
      </p:sp>
    </p:spTree>
    <p:extLst>
      <p:ext uri="{BB962C8B-B14F-4D97-AF65-F5344CB8AC3E}">
        <p14:creationId xmlns:p14="http://schemas.microsoft.com/office/powerpoint/2010/main" val="555888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Formal Resolutions</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5656036"/>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3200" b="0" spc="-20" dirty="0"/>
              <a:t>Resolution 1 – Model Rules – requires an extraordinary resolution (75% voting in favour)</a:t>
            </a:r>
          </a:p>
          <a:p>
            <a:pPr marL="355600" indent="-342900" algn="l">
              <a:spcBef>
                <a:spcPts val="105"/>
              </a:spcBef>
              <a:buFont typeface="Arial" panose="020B0604020202020204" pitchFamily="34" charset="0"/>
              <a:buChar char="•"/>
            </a:pPr>
            <a:endParaRPr lang="en-GB" sz="3200" b="0" spc="-20" dirty="0"/>
          </a:p>
          <a:p>
            <a:pPr marL="12700" algn="l">
              <a:spcBef>
                <a:spcPts val="105"/>
              </a:spcBef>
            </a:pPr>
            <a:r>
              <a:rPr lang="en-GB" sz="3200" b="0" spc="-20" dirty="0"/>
              <a:t>Resolution 2 – Election – is an ordinary resolution (50%+ voting in favour)</a:t>
            </a:r>
          </a:p>
          <a:p>
            <a:pPr marL="12700" algn="l">
              <a:spcBef>
                <a:spcPts val="105"/>
              </a:spcBef>
            </a:pPr>
            <a:endParaRPr lang="en-GB" sz="3200" b="0" spc="-20" dirty="0"/>
          </a:p>
          <a:p>
            <a:pPr marL="12700" algn="l">
              <a:spcBef>
                <a:spcPts val="105"/>
              </a:spcBef>
            </a:pPr>
            <a:r>
              <a:rPr lang="en-GB" sz="3200" b="0" spc="-20" dirty="0"/>
              <a:t>Resolution 3 – Trust Policies –  is an ordinary resolution (50%+ voting in favour)</a:t>
            </a:r>
          </a:p>
          <a:p>
            <a:pPr marL="12700" algn="l">
              <a:spcBef>
                <a:spcPts val="105"/>
              </a:spcBef>
            </a:pPr>
            <a:endParaRPr lang="en-GB" sz="2800" spc="-20" dirty="0"/>
          </a:p>
          <a:p>
            <a:pPr marL="12700" algn="l">
              <a:spcBef>
                <a:spcPts val="105"/>
              </a:spcBef>
            </a:pP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1252986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Resolution 1</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5653471"/>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400" b="1" i="0" dirty="0">
                <a:solidFill>
                  <a:srgbClr val="000000"/>
                </a:solidFill>
                <a:effectLst/>
                <a:latin typeface="+mn-lt"/>
              </a:rPr>
              <a:t>Model Rules for a Supporters Community Mutual</a:t>
            </a:r>
            <a:r>
              <a:rPr lang="en-GB" sz="2400" b="0" i="0" dirty="0">
                <a:solidFill>
                  <a:srgbClr val="000000"/>
                </a:solidFill>
                <a:effectLst/>
                <a:latin typeface="+mn-lt"/>
              </a:rPr>
              <a:t>: that the current version of the Model Rules (2022) held and recommended by the Football Supporters Association (FSA) for a Supporters Community Mutual be adopted for the Society. Under paragraph 1 of the Model Rules the name of the Society is to be ‘Newport County AFC Supporters Society Limited’, the club is to be ‘Newport Association Football Club Ltd.’ and the area is to be ‘the City of Newport’; under paragraph 57 the minimum number of directors (appointed via election or through appointment to a casual vacancy as per rule 64)  is to be six, and the maximum number to be twelve; under paragraph 65 the maximum number of additional/’external’ directors that can be co-opted is to be four. </a:t>
            </a:r>
            <a:endParaRPr lang="en-GB" sz="2400" spc="-20" dirty="0">
              <a:latin typeface="+mn-lt"/>
            </a:endParaRPr>
          </a:p>
          <a:p>
            <a:pPr marL="12700" algn="l">
              <a:spcBef>
                <a:spcPts val="105"/>
              </a:spcBef>
            </a:pP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518925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Resolution 2</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2255105"/>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400" b="1" i="0" dirty="0">
                <a:solidFill>
                  <a:srgbClr val="000000"/>
                </a:solidFill>
                <a:effectLst/>
                <a:latin typeface="+mn-lt"/>
              </a:rPr>
              <a:t>Election of Directors of the Supporters Society</a:t>
            </a:r>
            <a:r>
              <a:rPr lang="en-GB" sz="2400" b="0" i="0" dirty="0">
                <a:solidFill>
                  <a:srgbClr val="000000"/>
                </a:solidFill>
                <a:effectLst/>
                <a:latin typeface="+mn-lt"/>
              </a:rPr>
              <a:t>: that an election is held for up to eight directors of the Society. The election is to be held over such a time period that the newly elected directors can be in position by no later than 1</a:t>
            </a:r>
            <a:r>
              <a:rPr lang="en-GB" sz="2400" b="0" i="0" baseline="30000" dirty="0">
                <a:solidFill>
                  <a:srgbClr val="000000"/>
                </a:solidFill>
                <a:effectLst/>
                <a:latin typeface="+mn-lt"/>
              </a:rPr>
              <a:t>st</a:t>
            </a:r>
            <a:r>
              <a:rPr lang="en-GB" sz="2400" b="0" i="0" dirty="0">
                <a:solidFill>
                  <a:srgbClr val="000000"/>
                </a:solidFill>
                <a:effectLst/>
                <a:latin typeface="+mn-lt"/>
              </a:rPr>
              <a:t> August 2024</a:t>
            </a:r>
            <a:r>
              <a:rPr lang="en-GB" sz="1800" b="0" i="0" dirty="0">
                <a:solidFill>
                  <a:srgbClr val="000000"/>
                </a:solidFill>
                <a:effectLst/>
                <a:latin typeface="+mn-lt"/>
              </a:rPr>
              <a:t>.</a:t>
            </a:r>
            <a:endParaRPr lang="en-GB" sz="2800" spc="-20" dirty="0">
              <a:latin typeface="+mn-lt"/>
            </a:endParaRPr>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1437243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Agenda</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5161028"/>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342900" lvl="0" indent="-342900">
              <a:buFont typeface="Symbol" panose="05050102010706020507" pitchFamily="18" charset="2"/>
              <a:buChar char=""/>
            </a:pPr>
            <a:r>
              <a:rPr lang="en-GB" sz="3200" b="0" dirty="0">
                <a:effectLst/>
                <a:latin typeface="Calibri" panose="020F0502020204030204" pitchFamily="34" charset="0"/>
                <a:ea typeface="Times New Roman" panose="02020603050405020304" pitchFamily="18" charset="0"/>
                <a:cs typeface="Times New Roman" panose="02020603050405020304" pitchFamily="18" charset="0"/>
              </a:rPr>
              <a:t>Welcome and introductions</a:t>
            </a:r>
          </a:p>
          <a:p>
            <a:pPr marL="342900" lvl="0" indent="-342900">
              <a:buFont typeface="Symbol" panose="05050102010706020507" pitchFamily="18" charset="2"/>
              <a:buChar char=""/>
            </a:pPr>
            <a:r>
              <a:rPr lang="en-GB" sz="3200" b="0" dirty="0">
                <a:effectLst/>
                <a:latin typeface="Calibri" panose="020F0502020204030204" pitchFamily="34" charset="0"/>
                <a:ea typeface="Times New Roman" panose="02020603050405020304" pitchFamily="18" charset="0"/>
                <a:cs typeface="Times New Roman" panose="02020603050405020304" pitchFamily="18" charset="0"/>
              </a:rPr>
              <a:t>Trust update</a:t>
            </a:r>
          </a:p>
          <a:p>
            <a:pPr marL="342900" lvl="0" indent="-342900">
              <a:buFont typeface="Symbol" panose="05050102010706020507" pitchFamily="18" charset="2"/>
              <a:buChar char=""/>
            </a:pPr>
            <a:r>
              <a:rPr lang="en-GB" sz="3200" b="0" dirty="0">
                <a:effectLst/>
                <a:latin typeface="Calibri" panose="020F0502020204030204" pitchFamily="34" charset="0"/>
                <a:ea typeface="Times New Roman" panose="02020603050405020304" pitchFamily="18" charset="0"/>
                <a:cs typeface="Times New Roman" panose="02020603050405020304" pitchFamily="18" charset="0"/>
              </a:rPr>
              <a:t>Presentation on feedback from the Members’ Survey</a:t>
            </a:r>
          </a:p>
          <a:p>
            <a:pPr marL="342900" lvl="0" indent="-342900">
              <a:buFont typeface="Symbol" panose="05050102010706020507" pitchFamily="18" charset="2"/>
              <a:buChar char=""/>
            </a:pPr>
            <a:r>
              <a:rPr lang="en-GB" sz="3200" b="0" dirty="0">
                <a:effectLst/>
                <a:latin typeface="Calibri" panose="020F0502020204030204" pitchFamily="34" charset="0"/>
                <a:ea typeface="Times New Roman" panose="02020603050405020304" pitchFamily="18" charset="0"/>
                <a:cs typeface="Times New Roman" panose="02020603050405020304" pitchFamily="18" charset="0"/>
              </a:rPr>
              <a:t>Formal resolutions</a:t>
            </a:r>
          </a:p>
          <a:p>
            <a:pPr marL="342900" lvl="0" indent="-342900">
              <a:buFont typeface="Symbol" panose="05050102010706020507" pitchFamily="18" charset="2"/>
              <a:buChar char=""/>
            </a:pPr>
            <a:r>
              <a:rPr lang="en-GB" sz="3200" b="0" dirty="0">
                <a:effectLst/>
                <a:latin typeface="Calibri" panose="020F0502020204030204" pitchFamily="34" charset="0"/>
                <a:ea typeface="Times New Roman" panose="02020603050405020304" pitchFamily="18" charset="0"/>
                <a:cs typeface="Times New Roman" panose="02020603050405020304" pitchFamily="18" charset="0"/>
              </a:rPr>
              <a:t>Election process</a:t>
            </a:r>
          </a:p>
          <a:p>
            <a:pPr marL="342900" lvl="0" indent="-342900">
              <a:buFont typeface="Symbol" panose="05050102010706020507" pitchFamily="18" charset="2"/>
              <a:buChar char=""/>
            </a:pPr>
            <a:r>
              <a:rPr lang="en-GB" sz="3200" b="0" dirty="0">
                <a:effectLst/>
                <a:latin typeface="Calibri" panose="020F0502020204030204" pitchFamily="34" charset="0"/>
                <a:ea typeface="Times New Roman" panose="02020603050405020304" pitchFamily="18" charset="0"/>
                <a:cs typeface="Times New Roman" panose="02020603050405020304" pitchFamily="18" charset="0"/>
              </a:rPr>
              <a:t>Trust policies</a:t>
            </a:r>
          </a:p>
          <a:p>
            <a:pPr marL="342900" lvl="0" indent="-342900">
              <a:buFont typeface="Symbol" panose="05050102010706020507" pitchFamily="18" charset="2"/>
              <a:buChar char=""/>
            </a:pPr>
            <a:r>
              <a:rPr lang="en-GB" sz="3200" b="0" dirty="0">
                <a:effectLst/>
                <a:latin typeface="Calibri" panose="020F0502020204030204" pitchFamily="34" charset="0"/>
                <a:ea typeface="Times New Roman" panose="02020603050405020304" pitchFamily="18" charset="0"/>
                <a:cs typeface="Times New Roman" panose="02020603050405020304" pitchFamily="18" charset="0"/>
              </a:rPr>
              <a:t>Next steps</a:t>
            </a:r>
          </a:p>
          <a:p>
            <a:pPr marL="12700" algn="l">
              <a:spcBef>
                <a:spcPts val="105"/>
              </a:spcBef>
            </a:pP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4198861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Resolution 3</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1965865"/>
            <a:ext cx="8865774" cy="5196935"/>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400" b="1" i="0" dirty="0">
                <a:solidFill>
                  <a:srgbClr val="000000"/>
                </a:solidFill>
                <a:effectLst/>
                <a:latin typeface="+mn-lt"/>
              </a:rPr>
              <a:t>Supporters Society Policies:</a:t>
            </a:r>
            <a:r>
              <a:rPr lang="en-GB" sz="2400" b="0" i="0" dirty="0">
                <a:solidFill>
                  <a:srgbClr val="000000"/>
                </a:solidFill>
                <a:effectLst/>
                <a:latin typeface="+mn-lt"/>
              </a:rPr>
              <a:t> that the Directors of the Society are charged with publishing, within three months of the said election being concluded, a comprehensive list of policies which it proposes to develop for consultation with and agreement by the membership. These policies will ensure that the Society is compliant with the provisions of its own Rules, will meet the expectations of the Football Supporters Association as our national advisory body, and will meet the expectations of the membership. The development of, and consultation with the membership on those policies, may be actioned in phases over a period of time. Policies for (1) financial contributions to be made to Newport Association Football Club Ltd and (2) transparency in the governance of the Society, should be included within the first phase of policies to be so developed. </a:t>
            </a:r>
            <a:r>
              <a:rPr lang="en-GB" sz="2400" spc="-20" dirty="0">
                <a:latin typeface="+mn-lt"/>
              </a:rPr>
              <a:t> </a:t>
            </a:r>
          </a:p>
          <a:p>
            <a:pPr marL="12700" algn="ctr">
              <a:spcBef>
                <a:spcPts val="105"/>
              </a:spcBef>
            </a:pPr>
            <a:endParaRPr lang="en-GB" sz="2400" spc="-20" dirty="0"/>
          </a:p>
        </p:txBody>
      </p:sp>
    </p:spTree>
    <p:extLst>
      <p:ext uri="{BB962C8B-B14F-4D97-AF65-F5344CB8AC3E}">
        <p14:creationId xmlns:p14="http://schemas.microsoft.com/office/powerpoint/2010/main" val="3244984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3335" rIns="0" bIns="0" rtlCol="0">
            <a:spAutoFit/>
          </a:bodyPr>
          <a:lstStyle/>
          <a:p>
            <a:pPr marL="12700">
              <a:lnSpc>
                <a:spcPct val="100000"/>
              </a:lnSpc>
              <a:spcBef>
                <a:spcPts val="105"/>
              </a:spcBef>
            </a:pPr>
            <a:r>
              <a:rPr spc="-20" dirty="0"/>
              <a:t>#ONECLUBONECOUNTY</a:t>
            </a:r>
          </a:p>
        </p:txBody>
      </p:sp>
      <p:sp>
        <p:nvSpPr>
          <p:cNvPr id="3" name="object 2">
            <a:extLst>
              <a:ext uri="{FF2B5EF4-FFF2-40B4-BE49-F238E27FC236}">
                <a16:creationId xmlns:a16="http://schemas.microsoft.com/office/drawing/2014/main" id="{0A5D195A-7ACE-5EAD-E708-86B03CDFFADB}"/>
              </a:ext>
            </a:extLst>
          </p:cNvPr>
          <p:cNvSpPr txBox="1">
            <a:spLocks/>
          </p:cNvSpPr>
          <p:nvPr/>
        </p:nvSpPr>
        <p:spPr>
          <a:xfrm>
            <a:off x="2058670" y="5759882"/>
            <a:ext cx="5495290" cy="505908"/>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z="3200" spc="-20" dirty="0"/>
              <a:t>Trust Elections   </a:t>
            </a:r>
          </a:p>
        </p:txBody>
      </p:sp>
    </p:spTree>
    <p:extLst>
      <p:ext uri="{BB962C8B-B14F-4D97-AF65-F5344CB8AC3E}">
        <p14:creationId xmlns:p14="http://schemas.microsoft.com/office/powerpoint/2010/main" val="3659640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Election </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1905000"/>
            <a:ext cx="8865774" cy="5581656"/>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355600" indent="-342900" algn="l">
              <a:spcBef>
                <a:spcPts val="105"/>
              </a:spcBef>
              <a:buFont typeface="Arial" panose="020B0604020202020204" pitchFamily="34" charset="0"/>
              <a:buChar char="•"/>
            </a:pPr>
            <a:r>
              <a:rPr lang="en-GB" sz="2800" b="0" spc="-20" dirty="0"/>
              <a:t>Will be run as per the previous elections</a:t>
            </a:r>
          </a:p>
          <a:p>
            <a:pPr marL="355600" indent="-342900" algn="l">
              <a:spcBef>
                <a:spcPts val="105"/>
              </a:spcBef>
              <a:buFont typeface="Arial" panose="020B0604020202020204" pitchFamily="34" charset="0"/>
              <a:buChar char="•"/>
            </a:pPr>
            <a:r>
              <a:rPr lang="en-GB" sz="2800" b="0" spc="-20" dirty="0"/>
              <a:t>Eight vacancies</a:t>
            </a:r>
          </a:p>
          <a:p>
            <a:pPr marL="355600" indent="-342900" algn="l">
              <a:spcBef>
                <a:spcPts val="105"/>
              </a:spcBef>
              <a:buFont typeface="Arial" panose="020B0604020202020204" pitchFamily="34" charset="0"/>
              <a:buChar char="•"/>
            </a:pPr>
            <a:r>
              <a:rPr lang="en-GB" sz="2800" b="0" spc="-20" dirty="0"/>
              <a:t>Election timetable to be worked-up and published</a:t>
            </a:r>
          </a:p>
          <a:p>
            <a:pPr marL="355600" indent="-342900" algn="l">
              <a:spcBef>
                <a:spcPts val="105"/>
              </a:spcBef>
              <a:buFont typeface="Arial" panose="020B0604020202020204" pitchFamily="34" charset="0"/>
              <a:buChar char="•"/>
            </a:pPr>
            <a:r>
              <a:rPr lang="en-GB" sz="2800" b="0" spc="-20" dirty="0"/>
              <a:t>Only members (16+) who are members as of today’s date, and are continuously paid-up members from now and through the election period, can stand</a:t>
            </a:r>
          </a:p>
          <a:p>
            <a:pPr marL="355600" indent="-342900" algn="l">
              <a:spcBef>
                <a:spcPts val="105"/>
              </a:spcBef>
              <a:buFont typeface="Arial" panose="020B0604020202020204" pitchFamily="34" charset="0"/>
              <a:buChar char="•"/>
            </a:pPr>
            <a:r>
              <a:rPr lang="en-GB" sz="2800" b="0" spc="-20" dirty="0"/>
              <a:t>Candidates to have two proposers (who are also Trust members), complete nomination forms, and complete (for publication) a personal statement in support of their nomination</a:t>
            </a:r>
          </a:p>
          <a:p>
            <a:pPr marL="12700" algn="l">
              <a:spcBef>
                <a:spcPts val="105"/>
              </a:spcBef>
            </a:pP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2573892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Election</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1905000"/>
            <a:ext cx="8865774" cy="4276171"/>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355600" indent="-342900" algn="l">
              <a:spcBef>
                <a:spcPts val="105"/>
              </a:spcBef>
              <a:buFont typeface="Arial" panose="020B0604020202020204" pitchFamily="34" charset="0"/>
              <a:buChar char="•"/>
            </a:pPr>
            <a:r>
              <a:rPr lang="en-GB" sz="2800" b="0" spc="-20" dirty="0"/>
              <a:t>Election will be digital</a:t>
            </a:r>
          </a:p>
          <a:p>
            <a:pPr marL="355600" indent="-342900" algn="l">
              <a:spcBef>
                <a:spcPts val="105"/>
              </a:spcBef>
              <a:buFont typeface="Arial" panose="020B0604020202020204" pitchFamily="34" charset="0"/>
              <a:buChar char="•"/>
            </a:pPr>
            <a:r>
              <a:rPr lang="en-GB" sz="2800" b="0" spc="-20" dirty="0"/>
              <a:t>If 8 or less eligible candidates come forward, then all are elected unopposed i.e. no need for a ballot of members</a:t>
            </a:r>
          </a:p>
          <a:p>
            <a:pPr marL="355600" indent="-342900" algn="l">
              <a:spcBef>
                <a:spcPts val="105"/>
              </a:spcBef>
              <a:buFont typeface="Arial" panose="020B0604020202020204" pitchFamily="34" charset="0"/>
              <a:buChar char="•"/>
            </a:pPr>
            <a:r>
              <a:rPr lang="en-GB" sz="2800" b="0" spc="-20" dirty="0"/>
              <a:t>If more than </a:t>
            </a:r>
            <a:r>
              <a:rPr lang="en-GB" sz="2800" b="0" spc="-20"/>
              <a:t>8 candidates, then </a:t>
            </a:r>
            <a:r>
              <a:rPr lang="en-GB" sz="2800" b="0" spc="-20" dirty="0"/>
              <a:t>the 8 with the most votes are elected in descending order</a:t>
            </a:r>
          </a:p>
          <a:p>
            <a:pPr marL="355600" indent="-342900" algn="l">
              <a:spcBef>
                <a:spcPts val="105"/>
              </a:spcBef>
              <a:buFont typeface="Arial" panose="020B0604020202020204" pitchFamily="34" charset="0"/>
              <a:buChar char="•"/>
            </a:pPr>
            <a:r>
              <a:rPr lang="en-GB" sz="2800" b="0" spc="-20" dirty="0"/>
              <a:t>There will be induction for directors and the FSA is offering training and support</a:t>
            </a:r>
          </a:p>
          <a:p>
            <a:pPr marL="12700" algn="l">
              <a:spcBef>
                <a:spcPts val="105"/>
              </a:spcBef>
            </a:pP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3276866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3335" rIns="0" bIns="0" rtlCol="0">
            <a:spAutoFit/>
          </a:bodyPr>
          <a:lstStyle/>
          <a:p>
            <a:pPr marL="12700">
              <a:lnSpc>
                <a:spcPct val="100000"/>
              </a:lnSpc>
              <a:spcBef>
                <a:spcPts val="105"/>
              </a:spcBef>
            </a:pPr>
            <a:r>
              <a:rPr spc="-20" dirty="0"/>
              <a:t>#ONECLUBONECOUNTY</a:t>
            </a:r>
          </a:p>
        </p:txBody>
      </p:sp>
      <p:sp>
        <p:nvSpPr>
          <p:cNvPr id="3" name="object 2">
            <a:extLst>
              <a:ext uri="{FF2B5EF4-FFF2-40B4-BE49-F238E27FC236}">
                <a16:creationId xmlns:a16="http://schemas.microsoft.com/office/drawing/2014/main" id="{0A5D195A-7ACE-5EAD-E708-86B03CDFFADB}"/>
              </a:ext>
            </a:extLst>
          </p:cNvPr>
          <p:cNvSpPr txBox="1">
            <a:spLocks/>
          </p:cNvSpPr>
          <p:nvPr/>
        </p:nvSpPr>
        <p:spPr>
          <a:xfrm>
            <a:off x="2058670" y="5759882"/>
            <a:ext cx="5495290" cy="505908"/>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z="3200" spc="-20" dirty="0"/>
              <a:t>Trust Policies   </a:t>
            </a:r>
          </a:p>
        </p:txBody>
      </p:sp>
    </p:spTree>
    <p:extLst>
      <p:ext uri="{BB962C8B-B14F-4D97-AF65-F5344CB8AC3E}">
        <p14:creationId xmlns:p14="http://schemas.microsoft.com/office/powerpoint/2010/main" val="237922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Trust Policies</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1905000"/>
            <a:ext cx="8865774" cy="6766596"/>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355600" indent="-342900" algn="l">
              <a:spcBef>
                <a:spcPts val="105"/>
              </a:spcBef>
              <a:buFont typeface="Arial" panose="020B0604020202020204" pitchFamily="34" charset="0"/>
              <a:buChar char="•"/>
            </a:pPr>
            <a:r>
              <a:rPr lang="en-GB" sz="3200" b="0" spc="-20" dirty="0"/>
              <a:t>Transparency Policy</a:t>
            </a:r>
          </a:p>
          <a:p>
            <a:pPr marL="355600" indent="-342900" algn="l">
              <a:spcBef>
                <a:spcPts val="105"/>
              </a:spcBef>
              <a:buFont typeface="Arial" panose="020B0604020202020204" pitchFamily="34" charset="0"/>
              <a:buChar char="•"/>
            </a:pPr>
            <a:r>
              <a:rPr lang="en-GB" sz="3200" b="0" spc="-20" dirty="0"/>
              <a:t>Use of Finances Policy</a:t>
            </a:r>
          </a:p>
          <a:p>
            <a:pPr marL="355600" indent="-342900" algn="l">
              <a:spcBef>
                <a:spcPts val="105"/>
              </a:spcBef>
              <a:buFont typeface="Arial" panose="020B0604020202020204" pitchFamily="34" charset="0"/>
              <a:buChar char="•"/>
            </a:pPr>
            <a:r>
              <a:rPr lang="en-GB" sz="3200" b="0" spc="-20" dirty="0"/>
              <a:t>Board Membership and Conduct Policy (R)</a:t>
            </a:r>
          </a:p>
          <a:p>
            <a:pPr marL="355600" indent="-342900" algn="l">
              <a:spcBef>
                <a:spcPts val="105"/>
              </a:spcBef>
              <a:buFont typeface="Arial" panose="020B0604020202020204" pitchFamily="34" charset="0"/>
              <a:buChar char="•"/>
            </a:pPr>
            <a:r>
              <a:rPr lang="en-GB" sz="3200" b="0" spc="-20" dirty="0"/>
              <a:t>Elections Policy (R)</a:t>
            </a:r>
          </a:p>
          <a:p>
            <a:pPr marL="355600" indent="-342900" algn="l">
              <a:spcBef>
                <a:spcPts val="105"/>
              </a:spcBef>
              <a:buFont typeface="Arial" panose="020B0604020202020204" pitchFamily="34" charset="0"/>
              <a:buChar char="•"/>
            </a:pPr>
            <a:r>
              <a:rPr lang="en-GB" sz="3200" b="0" spc="-20" dirty="0"/>
              <a:t>Membership Policy</a:t>
            </a:r>
          </a:p>
          <a:p>
            <a:pPr marL="355600" indent="-342900" algn="l">
              <a:spcBef>
                <a:spcPts val="105"/>
              </a:spcBef>
              <a:buFont typeface="Arial" panose="020B0604020202020204" pitchFamily="34" charset="0"/>
              <a:buChar char="•"/>
            </a:pPr>
            <a:r>
              <a:rPr lang="en-GB" sz="3200" b="0" spc="-20" dirty="0"/>
              <a:t>Membership Benefits Policy</a:t>
            </a:r>
          </a:p>
          <a:p>
            <a:pPr marL="355600" indent="-342900" algn="l">
              <a:spcBef>
                <a:spcPts val="105"/>
              </a:spcBef>
              <a:buFont typeface="Arial" panose="020B0604020202020204" pitchFamily="34" charset="0"/>
              <a:buChar char="•"/>
            </a:pPr>
            <a:r>
              <a:rPr lang="en-GB" sz="3200" b="0" spc="-20" dirty="0"/>
              <a:t>Membership Consultation Policy</a:t>
            </a:r>
          </a:p>
          <a:p>
            <a:pPr marL="355600" indent="-342900" algn="l">
              <a:spcBef>
                <a:spcPts val="105"/>
              </a:spcBef>
              <a:buFont typeface="Arial" panose="020B0604020202020204" pitchFamily="34" charset="0"/>
              <a:buChar char="•"/>
            </a:pPr>
            <a:r>
              <a:rPr lang="en-GB" sz="3200" b="0" spc="-20" dirty="0"/>
              <a:t>Complaints Policy</a:t>
            </a:r>
          </a:p>
          <a:p>
            <a:pPr marL="355600" indent="-342900" algn="l">
              <a:spcBef>
                <a:spcPts val="105"/>
              </a:spcBef>
              <a:buFont typeface="Arial" panose="020B0604020202020204" pitchFamily="34" charset="0"/>
              <a:buChar char="•"/>
            </a:pPr>
            <a:r>
              <a:rPr lang="en-GB" sz="3200" b="0" spc="-20" dirty="0"/>
              <a:t>Safeguarding Policy</a:t>
            </a:r>
          </a:p>
          <a:p>
            <a:pPr marL="12700" algn="l">
              <a:spcBef>
                <a:spcPts val="105"/>
              </a:spcBef>
            </a:pPr>
            <a:r>
              <a:rPr lang="en-GB" sz="2400" b="0" i="1" spc="-20" dirty="0"/>
              <a:t>R denotes required under the Society Rules</a:t>
            </a:r>
          </a:p>
          <a:p>
            <a:pPr marL="355600" indent="-342900" algn="l">
              <a:spcBef>
                <a:spcPts val="105"/>
              </a:spcBef>
              <a:buFont typeface="Arial" panose="020B0604020202020204" pitchFamily="34" charset="0"/>
              <a:buChar char="•"/>
            </a:pPr>
            <a:endParaRPr lang="en-GB" sz="3200" b="0" spc="-20" dirty="0"/>
          </a:p>
          <a:p>
            <a:pPr marL="12700" algn="l">
              <a:spcBef>
                <a:spcPts val="105"/>
              </a:spcBef>
            </a:pP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2109546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3335" rIns="0" bIns="0" rtlCol="0">
            <a:spAutoFit/>
          </a:bodyPr>
          <a:lstStyle/>
          <a:p>
            <a:pPr marL="12700">
              <a:lnSpc>
                <a:spcPct val="100000"/>
              </a:lnSpc>
              <a:spcBef>
                <a:spcPts val="105"/>
              </a:spcBef>
            </a:pPr>
            <a:r>
              <a:rPr spc="-20" dirty="0"/>
              <a:t>#ONECLUBONECOUNTY</a:t>
            </a:r>
          </a:p>
        </p:txBody>
      </p:sp>
      <p:sp>
        <p:nvSpPr>
          <p:cNvPr id="3" name="object 2">
            <a:extLst>
              <a:ext uri="{FF2B5EF4-FFF2-40B4-BE49-F238E27FC236}">
                <a16:creationId xmlns:a16="http://schemas.microsoft.com/office/drawing/2014/main" id="{0A5D195A-7ACE-5EAD-E708-86B03CDFFADB}"/>
              </a:ext>
            </a:extLst>
          </p:cNvPr>
          <p:cNvSpPr txBox="1">
            <a:spLocks/>
          </p:cNvSpPr>
          <p:nvPr/>
        </p:nvSpPr>
        <p:spPr>
          <a:xfrm>
            <a:off x="2058670" y="5759882"/>
            <a:ext cx="5495290" cy="505908"/>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z="3200" spc="-20" dirty="0"/>
              <a:t>Next Steps   </a:t>
            </a:r>
          </a:p>
        </p:txBody>
      </p:sp>
    </p:spTree>
    <p:extLst>
      <p:ext uri="{BB962C8B-B14F-4D97-AF65-F5344CB8AC3E}">
        <p14:creationId xmlns:p14="http://schemas.microsoft.com/office/powerpoint/2010/main" val="3176857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Next Steps</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1905000"/>
            <a:ext cx="8865774" cy="6222857"/>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355600" indent="-342900" algn="l">
              <a:spcBef>
                <a:spcPts val="105"/>
              </a:spcBef>
              <a:buFont typeface="Arial" panose="020B0604020202020204" pitchFamily="34" charset="0"/>
              <a:buChar char="•"/>
            </a:pPr>
            <a:r>
              <a:rPr lang="en-GB" sz="3200" b="0" spc="-20" dirty="0"/>
              <a:t>Register new model rules</a:t>
            </a:r>
          </a:p>
          <a:p>
            <a:pPr marL="355600" indent="-342900" algn="l">
              <a:spcBef>
                <a:spcPts val="105"/>
              </a:spcBef>
              <a:buFont typeface="Arial" panose="020B0604020202020204" pitchFamily="34" charset="0"/>
              <a:buChar char="•"/>
            </a:pPr>
            <a:r>
              <a:rPr lang="en-GB" sz="3200" b="0" spc="-20" dirty="0"/>
              <a:t>Develop role descriptions for Trust Directors (using FSA recommended models)</a:t>
            </a:r>
          </a:p>
          <a:p>
            <a:pPr marL="355600" indent="-342900" algn="l">
              <a:spcBef>
                <a:spcPts val="105"/>
              </a:spcBef>
              <a:buFont typeface="Arial" panose="020B0604020202020204" pitchFamily="34" charset="0"/>
              <a:buChar char="•"/>
            </a:pPr>
            <a:r>
              <a:rPr lang="en-GB" sz="3200" b="0" spc="-20" dirty="0"/>
              <a:t>Develop role descriptions for Football Club Trust Directors (using FSA recommended models and in consultation with Huw Jenkins)</a:t>
            </a:r>
          </a:p>
          <a:p>
            <a:pPr marL="355600" indent="-342900" algn="l">
              <a:spcBef>
                <a:spcPts val="105"/>
              </a:spcBef>
              <a:buFont typeface="Arial" panose="020B0604020202020204" pitchFamily="34" charset="0"/>
              <a:buChar char="•"/>
            </a:pPr>
            <a:r>
              <a:rPr lang="en-GB" sz="3200" b="0" spc="-20" dirty="0"/>
              <a:t>Plan </a:t>
            </a:r>
            <a:r>
              <a:rPr lang="en-GB" sz="3200" b="0" spc="-20"/>
              <a:t>and run election </a:t>
            </a:r>
            <a:r>
              <a:rPr lang="en-GB" sz="3200" b="0" spc="-20" dirty="0"/>
              <a:t>process</a:t>
            </a:r>
          </a:p>
          <a:p>
            <a:pPr marL="355600" indent="-342900" algn="l">
              <a:spcBef>
                <a:spcPts val="105"/>
              </a:spcBef>
              <a:buFont typeface="Arial" panose="020B0604020202020204" pitchFamily="34" charset="0"/>
              <a:buChar char="•"/>
            </a:pPr>
            <a:r>
              <a:rPr lang="en-GB" sz="3200" b="0" spc="-20" dirty="0"/>
              <a:t>Continue to promote Trust membership</a:t>
            </a:r>
          </a:p>
          <a:p>
            <a:pPr marL="355600" indent="-342900" algn="l">
              <a:spcBef>
                <a:spcPts val="105"/>
              </a:spcBef>
              <a:buFont typeface="Arial" panose="020B0604020202020204" pitchFamily="34" charset="0"/>
              <a:buChar char="•"/>
            </a:pPr>
            <a:r>
              <a:rPr lang="en-GB" sz="3200" b="0" spc="-20" dirty="0"/>
              <a:t>Review member benefits for the 2024/25 season+</a:t>
            </a:r>
          </a:p>
          <a:p>
            <a:pPr marL="355600" indent="-342900" algn="l">
              <a:spcBef>
                <a:spcPts val="105"/>
              </a:spcBef>
              <a:buFont typeface="Arial" panose="020B0604020202020204" pitchFamily="34" charset="0"/>
              <a:buChar char="•"/>
            </a:pPr>
            <a:endParaRPr lang="en-GB" sz="3200" b="0" spc="-20" dirty="0"/>
          </a:p>
          <a:p>
            <a:pPr marL="12700" algn="l">
              <a:spcBef>
                <a:spcPts val="105"/>
              </a:spcBef>
            </a:pP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3403240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3335" rIns="0" bIns="0" rtlCol="0">
            <a:spAutoFit/>
          </a:bodyPr>
          <a:lstStyle/>
          <a:p>
            <a:pPr marL="12700">
              <a:lnSpc>
                <a:spcPct val="100000"/>
              </a:lnSpc>
              <a:spcBef>
                <a:spcPts val="105"/>
              </a:spcBef>
            </a:pPr>
            <a:r>
              <a:rPr spc="-20" dirty="0"/>
              <a:t>#ONECLUBONECOUNTY</a:t>
            </a:r>
          </a:p>
        </p:txBody>
      </p:sp>
      <p:sp>
        <p:nvSpPr>
          <p:cNvPr id="3" name="object 2">
            <a:extLst>
              <a:ext uri="{FF2B5EF4-FFF2-40B4-BE49-F238E27FC236}">
                <a16:creationId xmlns:a16="http://schemas.microsoft.com/office/drawing/2014/main" id="{0A5D195A-7ACE-5EAD-E708-86B03CDFFADB}"/>
              </a:ext>
            </a:extLst>
          </p:cNvPr>
          <p:cNvSpPr txBox="1">
            <a:spLocks/>
          </p:cNvSpPr>
          <p:nvPr/>
        </p:nvSpPr>
        <p:spPr>
          <a:xfrm>
            <a:off x="2058670" y="5759882"/>
            <a:ext cx="5495290" cy="505908"/>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z="3200" spc="-20" dirty="0"/>
              <a:t>Questions?    </a:t>
            </a:r>
          </a:p>
        </p:txBody>
      </p:sp>
    </p:spTree>
    <p:extLst>
      <p:ext uri="{BB962C8B-B14F-4D97-AF65-F5344CB8AC3E}">
        <p14:creationId xmlns:p14="http://schemas.microsoft.com/office/powerpoint/2010/main" val="2756610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3335" rIns="0" bIns="0" rtlCol="0">
            <a:spAutoFit/>
          </a:bodyPr>
          <a:lstStyle/>
          <a:p>
            <a:pPr marL="12700">
              <a:lnSpc>
                <a:spcPct val="100000"/>
              </a:lnSpc>
              <a:spcBef>
                <a:spcPts val="105"/>
              </a:spcBef>
            </a:pPr>
            <a:r>
              <a:rPr spc="-20" dirty="0"/>
              <a:t>#ONECLUBONECOUNTY</a:t>
            </a:r>
          </a:p>
        </p:txBody>
      </p:sp>
      <p:sp>
        <p:nvSpPr>
          <p:cNvPr id="3" name="object 2">
            <a:extLst>
              <a:ext uri="{FF2B5EF4-FFF2-40B4-BE49-F238E27FC236}">
                <a16:creationId xmlns:a16="http://schemas.microsoft.com/office/drawing/2014/main" id="{0A5D195A-7ACE-5EAD-E708-86B03CDFFADB}"/>
              </a:ext>
            </a:extLst>
          </p:cNvPr>
          <p:cNvSpPr txBox="1">
            <a:spLocks/>
          </p:cNvSpPr>
          <p:nvPr/>
        </p:nvSpPr>
        <p:spPr>
          <a:xfrm>
            <a:off x="2058670" y="5759882"/>
            <a:ext cx="5495290" cy="505908"/>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z="3200" spc="-20" dirty="0"/>
              <a:t>Trust Update </a:t>
            </a:r>
          </a:p>
        </p:txBody>
      </p:sp>
    </p:spTree>
    <p:extLst>
      <p:ext uri="{BB962C8B-B14F-4D97-AF65-F5344CB8AC3E}">
        <p14:creationId xmlns:p14="http://schemas.microsoft.com/office/powerpoint/2010/main" val="884470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Trust Update </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421205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342900" lvl="0" indent="-342900">
              <a:buFont typeface="Symbol" panose="05050102010706020507" pitchFamily="18" charset="2"/>
              <a:buChar char=""/>
            </a:pPr>
            <a:r>
              <a:rPr lang="en-GB" sz="3200" b="0" dirty="0">
                <a:latin typeface="Calibri" panose="020F0502020204030204" pitchFamily="34" charset="0"/>
                <a:ea typeface="Times New Roman" panose="02020603050405020304" pitchFamily="18" charset="0"/>
                <a:cs typeface="Times New Roman" panose="02020603050405020304" pitchFamily="18" charset="0"/>
              </a:rPr>
              <a:t>Current Active Trust </a:t>
            </a:r>
            <a:r>
              <a:rPr lang="en-GB" sz="3200" b="0">
                <a:latin typeface="Calibri" panose="020F0502020204030204" pitchFamily="34" charset="0"/>
                <a:ea typeface="Times New Roman" panose="02020603050405020304" pitchFamily="18" charset="0"/>
                <a:cs typeface="Times New Roman" panose="02020603050405020304" pitchFamily="18" charset="0"/>
              </a:rPr>
              <a:t>Membership 1618</a:t>
            </a:r>
            <a:endParaRPr lang="en-GB" sz="32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GB" sz="3200" b="0" dirty="0">
                <a:effectLst/>
                <a:latin typeface="Calibri" panose="020F0502020204030204" pitchFamily="34" charset="0"/>
                <a:ea typeface="Times New Roman" panose="02020603050405020304" pitchFamily="18" charset="0"/>
                <a:cs typeface="Times New Roman" panose="02020603050405020304" pitchFamily="18" charset="0"/>
              </a:rPr>
              <a:t>Significant increase in membership levels seen </a:t>
            </a:r>
            <a:r>
              <a:rPr lang="en-GB" sz="3200" b="0" dirty="0">
                <a:latin typeface="Calibri" panose="020F0502020204030204" pitchFamily="34" charset="0"/>
                <a:ea typeface="Times New Roman" panose="02020603050405020304" pitchFamily="18" charset="0"/>
                <a:cs typeface="Times New Roman" panose="02020603050405020304" pitchFamily="18" charset="0"/>
              </a:rPr>
              <a:t>during</a:t>
            </a:r>
            <a:r>
              <a:rPr lang="en-GB" sz="3200" b="0" dirty="0">
                <a:effectLst/>
                <a:latin typeface="Calibri" panose="020F0502020204030204" pitchFamily="34" charset="0"/>
                <a:ea typeface="Times New Roman" panose="02020603050405020304" pitchFamily="18" charset="0"/>
                <a:cs typeface="Times New Roman" panose="02020603050405020304" pitchFamily="18" charset="0"/>
              </a:rPr>
              <a:t> January – March quarter.</a:t>
            </a:r>
          </a:p>
          <a:p>
            <a:pPr marL="342900" lvl="0" indent="-342900">
              <a:buFont typeface="Symbol" panose="05050102010706020507" pitchFamily="18" charset="2"/>
              <a:buChar char=""/>
            </a:pPr>
            <a:r>
              <a:rPr lang="en-GB" sz="3200" b="0" dirty="0">
                <a:latin typeface="Calibri" panose="020F0502020204030204" pitchFamily="34" charset="0"/>
                <a:ea typeface="Times New Roman" panose="02020603050405020304" pitchFamily="18" charset="0"/>
                <a:cs typeface="Times New Roman" panose="02020603050405020304" pitchFamily="18" charset="0"/>
              </a:rPr>
              <a:t>However, levels are now decreasing. </a:t>
            </a:r>
            <a:endParaRPr lang="en-GB" sz="32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GB" sz="3200" b="0" dirty="0">
                <a:latin typeface="Calibri" panose="020F0502020204030204" pitchFamily="34" charset="0"/>
                <a:ea typeface="Times New Roman" panose="02020603050405020304" pitchFamily="18" charset="0"/>
                <a:cs typeface="Times New Roman" panose="02020603050405020304" pitchFamily="18" charset="0"/>
              </a:rPr>
              <a:t>Membership Income received July-March £115k</a:t>
            </a:r>
            <a:endParaRPr lang="en-GB" sz="32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GB" sz="3200" b="0" dirty="0">
                <a:latin typeface="Calibri" panose="020F0502020204030204" pitchFamily="34" charset="0"/>
                <a:ea typeface="Times New Roman" panose="02020603050405020304" pitchFamily="18" charset="0"/>
                <a:cs typeface="Times New Roman" panose="02020603050405020304" pitchFamily="18" charset="0"/>
              </a:rPr>
              <a:t>Trust Donations to club July-March £91.5k </a:t>
            </a:r>
            <a:endParaRPr lang="en-GB" sz="32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en-GB" sz="3200" b="0" dirty="0">
                <a:latin typeface="Calibri" panose="020F0502020204030204" pitchFamily="34" charset="0"/>
                <a:ea typeface="Times New Roman" panose="02020603050405020304" pitchFamily="18" charset="0"/>
                <a:cs typeface="Times New Roman" panose="02020603050405020304" pitchFamily="18" charset="0"/>
              </a:rPr>
              <a:t>Cash at Bank £28k as at end March </a:t>
            </a:r>
            <a:endParaRPr lang="en-GB" sz="32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endParaRPr lang="en-GB" sz="2400" spc="-20" dirty="0"/>
          </a:p>
          <a:p>
            <a:pPr marL="12700" algn="ctr">
              <a:spcBef>
                <a:spcPts val="105"/>
              </a:spcBef>
            </a:pPr>
            <a:endParaRPr lang="en-GB" sz="2400" spc="-20" dirty="0"/>
          </a:p>
        </p:txBody>
      </p:sp>
    </p:spTree>
    <p:extLst>
      <p:ext uri="{BB962C8B-B14F-4D97-AF65-F5344CB8AC3E}">
        <p14:creationId xmlns:p14="http://schemas.microsoft.com/office/powerpoint/2010/main" val="1793307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38609-4A08-4BF7-BE3B-5584812DFF22}"/>
              </a:ext>
            </a:extLst>
          </p:cNvPr>
          <p:cNvSpPr>
            <a:spLocks noGrp="1"/>
          </p:cNvSpPr>
          <p:nvPr>
            <p:ph type="title"/>
          </p:nvPr>
        </p:nvSpPr>
        <p:spPr>
          <a:xfrm>
            <a:off x="399326" y="914401"/>
            <a:ext cx="7886700" cy="838200"/>
          </a:xfrm>
        </p:spPr>
        <p:txBody>
          <a:bodyPr/>
          <a:lstStyle/>
          <a:p>
            <a:r>
              <a:rPr lang="en-GB" b="1" dirty="0"/>
              <a:t>Trust Membership (</a:t>
            </a:r>
            <a:r>
              <a:rPr lang="en-GB" dirty="0"/>
              <a:t>April </a:t>
            </a:r>
            <a:r>
              <a:rPr lang="en-GB" b="1" dirty="0"/>
              <a:t>2024) </a:t>
            </a:r>
          </a:p>
        </p:txBody>
      </p:sp>
      <p:graphicFrame>
        <p:nvGraphicFramePr>
          <p:cNvPr id="4" name="Table 4">
            <a:extLst>
              <a:ext uri="{FF2B5EF4-FFF2-40B4-BE49-F238E27FC236}">
                <a16:creationId xmlns:a16="http://schemas.microsoft.com/office/drawing/2014/main" id="{FD34CAD8-DFA2-42BB-93F7-DD7EBBAA3F7E}"/>
              </a:ext>
            </a:extLst>
          </p:cNvPr>
          <p:cNvGraphicFramePr>
            <a:graphicFrameLocks noGrp="1"/>
          </p:cNvGraphicFramePr>
          <p:nvPr>
            <p:extLst>
              <p:ext uri="{D42A27DB-BD31-4B8C-83A1-F6EECF244321}">
                <p14:modId xmlns:p14="http://schemas.microsoft.com/office/powerpoint/2010/main" val="3776315901"/>
              </p:ext>
            </p:extLst>
          </p:nvPr>
        </p:nvGraphicFramePr>
        <p:xfrm>
          <a:off x="920535" y="2133601"/>
          <a:ext cx="7302930" cy="3581399"/>
        </p:xfrm>
        <a:graphic>
          <a:graphicData uri="http://schemas.openxmlformats.org/drawingml/2006/table">
            <a:tbl>
              <a:tblPr firstRow="1" bandRow="1">
                <a:tableStyleId>{5C22544A-7EE6-4342-B048-85BDC9FD1C3A}</a:tableStyleId>
              </a:tblPr>
              <a:tblGrid>
                <a:gridCol w="908479">
                  <a:extLst>
                    <a:ext uri="{9D8B030D-6E8A-4147-A177-3AD203B41FA5}">
                      <a16:colId xmlns:a16="http://schemas.microsoft.com/office/drawing/2014/main" val="3221238739"/>
                    </a:ext>
                  </a:extLst>
                </a:gridCol>
                <a:gridCol w="773519">
                  <a:extLst>
                    <a:ext uri="{9D8B030D-6E8A-4147-A177-3AD203B41FA5}">
                      <a16:colId xmlns:a16="http://schemas.microsoft.com/office/drawing/2014/main" val="3282325305"/>
                    </a:ext>
                  </a:extLst>
                </a:gridCol>
                <a:gridCol w="735355">
                  <a:extLst>
                    <a:ext uri="{9D8B030D-6E8A-4147-A177-3AD203B41FA5}">
                      <a16:colId xmlns:a16="http://schemas.microsoft.com/office/drawing/2014/main" val="244726378"/>
                    </a:ext>
                  </a:extLst>
                </a:gridCol>
                <a:gridCol w="840922">
                  <a:extLst>
                    <a:ext uri="{9D8B030D-6E8A-4147-A177-3AD203B41FA5}">
                      <a16:colId xmlns:a16="http://schemas.microsoft.com/office/drawing/2014/main" val="2966984553"/>
                    </a:ext>
                  </a:extLst>
                </a:gridCol>
                <a:gridCol w="742950">
                  <a:extLst>
                    <a:ext uri="{9D8B030D-6E8A-4147-A177-3AD203B41FA5}">
                      <a16:colId xmlns:a16="http://schemas.microsoft.com/office/drawing/2014/main" val="3086738815"/>
                    </a:ext>
                  </a:extLst>
                </a:gridCol>
                <a:gridCol w="881743">
                  <a:extLst>
                    <a:ext uri="{9D8B030D-6E8A-4147-A177-3AD203B41FA5}">
                      <a16:colId xmlns:a16="http://schemas.microsoft.com/office/drawing/2014/main" val="4123601493"/>
                    </a:ext>
                  </a:extLst>
                </a:gridCol>
                <a:gridCol w="898072">
                  <a:extLst>
                    <a:ext uri="{9D8B030D-6E8A-4147-A177-3AD203B41FA5}">
                      <a16:colId xmlns:a16="http://schemas.microsoft.com/office/drawing/2014/main" val="1068024555"/>
                    </a:ext>
                  </a:extLst>
                </a:gridCol>
                <a:gridCol w="786876">
                  <a:extLst>
                    <a:ext uri="{9D8B030D-6E8A-4147-A177-3AD203B41FA5}">
                      <a16:colId xmlns:a16="http://schemas.microsoft.com/office/drawing/2014/main" val="2061032455"/>
                    </a:ext>
                  </a:extLst>
                </a:gridCol>
                <a:gridCol w="735014">
                  <a:extLst>
                    <a:ext uri="{9D8B030D-6E8A-4147-A177-3AD203B41FA5}">
                      <a16:colId xmlns:a16="http://schemas.microsoft.com/office/drawing/2014/main" val="88905825"/>
                    </a:ext>
                  </a:extLst>
                </a:gridCol>
              </a:tblGrid>
              <a:tr h="1160652">
                <a:tc>
                  <a:txBody>
                    <a:bodyPr/>
                    <a:lstStyle/>
                    <a:p>
                      <a:pPr algn="ctr"/>
                      <a:endParaRPr lang="en-GB" sz="800" dirty="0"/>
                    </a:p>
                    <a:p>
                      <a:pPr algn="ctr"/>
                      <a:r>
                        <a:rPr lang="en-GB" sz="1100" dirty="0"/>
                        <a:t>Membership Figures</a:t>
                      </a:r>
                    </a:p>
                  </a:txBody>
                  <a:tcPr marL="68580" marR="68580" marT="34290" marB="34290" vert="vert270">
                    <a:solidFill>
                      <a:schemeClr val="tx1"/>
                    </a:solidFill>
                  </a:tcPr>
                </a:tc>
                <a:tc>
                  <a:txBody>
                    <a:bodyPr/>
                    <a:lstStyle/>
                    <a:p>
                      <a:pPr algn="ctr"/>
                      <a:r>
                        <a:rPr lang="en-GB" sz="1400" b="1" dirty="0"/>
                        <a:t>Platinum</a:t>
                      </a:r>
                    </a:p>
                  </a:txBody>
                  <a:tcPr marL="68580" marR="68580" marT="34290" marB="34290" vert="vert270">
                    <a:solidFill>
                      <a:schemeClr val="tx1"/>
                    </a:solidFill>
                  </a:tcPr>
                </a:tc>
                <a:tc>
                  <a:txBody>
                    <a:bodyPr/>
                    <a:lstStyle/>
                    <a:p>
                      <a:pPr algn="ctr"/>
                      <a:r>
                        <a:rPr lang="en-GB" sz="1400" b="1" dirty="0"/>
                        <a:t>Gold</a:t>
                      </a:r>
                    </a:p>
                  </a:txBody>
                  <a:tcPr marL="68580" marR="68580" marT="34290" marB="34290" vert="vert270">
                    <a:solidFill>
                      <a:schemeClr val="tx1"/>
                    </a:solidFill>
                  </a:tcPr>
                </a:tc>
                <a:tc>
                  <a:txBody>
                    <a:bodyPr/>
                    <a:lstStyle/>
                    <a:p>
                      <a:pPr algn="ctr"/>
                      <a:r>
                        <a:rPr lang="en-GB" sz="1400" b="1" dirty="0"/>
                        <a:t>Silver</a:t>
                      </a:r>
                    </a:p>
                  </a:txBody>
                  <a:tcPr marL="68580" marR="68580" marT="34290" marB="34290" vert="vert270">
                    <a:solidFill>
                      <a:schemeClr val="tx1"/>
                    </a:solidFill>
                  </a:tcPr>
                </a:tc>
                <a:tc>
                  <a:txBody>
                    <a:bodyPr/>
                    <a:lstStyle/>
                    <a:p>
                      <a:pPr algn="ctr"/>
                      <a:r>
                        <a:rPr lang="en-GB" sz="1400" b="1" dirty="0"/>
                        <a:t>Bronze</a:t>
                      </a:r>
                    </a:p>
                  </a:txBody>
                  <a:tcPr marL="68580" marR="68580" marT="34290" marB="34290" vert="vert270">
                    <a:solidFill>
                      <a:schemeClr val="tx1"/>
                    </a:solidFill>
                  </a:tcPr>
                </a:tc>
                <a:tc>
                  <a:txBody>
                    <a:bodyPr/>
                    <a:lstStyle/>
                    <a:p>
                      <a:pPr algn="ctr"/>
                      <a:r>
                        <a:rPr lang="en-GB" sz="1400" b="1" dirty="0"/>
                        <a:t>Junior</a:t>
                      </a:r>
                    </a:p>
                  </a:txBody>
                  <a:tcPr marL="68580" marR="68580" marT="34290" marB="34290" vert="vert270">
                    <a:solidFill>
                      <a:schemeClr val="tx1"/>
                    </a:solidFill>
                  </a:tcPr>
                </a:tc>
                <a:tc>
                  <a:txBody>
                    <a:bodyPr/>
                    <a:lstStyle/>
                    <a:p>
                      <a:pPr algn="ctr"/>
                      <a:r>
                        <a:rPr lang="en-GB" sz="1400" b="1" dirty="0"/>
                        <a:t>Corporate</a:t>
                      </a:r>
                    </a:p>
                  </a:txBody>
                  <a:tcPr marL="68580" marR="68580" marT="34290" marB="34290" vert="vert270">
                    <a:solidFill>
                      <a:schemeClr val="tx1"/>
                    </a:solidFill>
                  </a:tcPr>
                </a:tc>
                <a:tc>
                  <a:txBody>
                    <a:bodyPr/>
                    <a:lstStyle/>
                    <a:p>
                      <a:pPr algn="ctr"/>
                      <a:r>
                        <a:rPr lang="en-GB" sz="1400" b="1" dirty="0"/>
                        <a:t>Life</a:t>
                      </a:r>
                    </a:p>
                  </a:txBody>
                  <a:tcPr marL="68580" marR="68580" marT="34290" marB="34290" vert="vert270">
                    <a:solidFill>
                      <a:schemeClr val="tx1"/>
                    </a:solidFill>
                  </a:tcPr>
                </a:tc>
                <a:tc>
                  <a:txBody>
                    <a:bodyPr/>
                    <a:lstStyle/>
                    <a:p>
                      <a:pPr algn="ctr"/>
                      <a:r>
                        <a:rPr lang="en-GB" sz="1400" b="1" dirty="0"/>
                        <a:t>Donators</a:t>
                      </a:r>
                    </a:p>
                  </a:txBody>
                  <a:tcPr marL="68580" marR="68580" marT="34290" marB="34290" vert="vert270">
                    <a:solidFill>
                      <a:schemeClr val="tx1"/>
                    </a:solidFill>
                  </a:tcPr>
                </a:tc>
                <a:extLst>
                  <a:ext uri="{0D108BD9-81ED-4DB2-BD59-A6C34878D82A}">
                    <a16:rowId xmlns:a16="http://schemas.microsoft.com/office/drawing/2014/main" val="2537881420"/>
                  </a:ext>
                </a:extLst>
              </a:tr>
              <a:tr h="9938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t>AGM Jan 24</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b="1"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t>(1214)</a:t>
                      </a:r>
                    </a:p>
                  </a:txBody>
                  <a:tcPr marL="68580" marR="68580" marT="34290" marB="34290">
                    <a:solidFill>
                      <a:srgbClr val="FFC000"/>
                    </a:solidFill>
                  </a:tcPr>
                </a:tc>
                <a:tc>
                  <a:txBody>
                    <a:bodyPr/>
                    <a:lstStyle/>
                    <a:p>
                      <a:pPr algn="ctr"/>
                      <a:r>
                        <a:rPr lang="en-GB" sz="1400" b="1" dirty="0"/>
                        <a:t>20</a:t>
                      </a:r>
                    </a:p>
                  </a:txBody>
                  <a:tcPr marL="68580" marR="68580" marT="34290" marB="34290">
                    <a:solidFill>
                      <a:srgbClr val="FFC000"/>
                    </a:solidFill>
                  </a:tcPr>
                </a:tc>
                <a:tc>
                  <a:txBody>
                    <a:bodyPr/>
                    <a:lstStyle/>
                    <a:p>
                      <a:pPr algn="ctr"/>
                      <a:r>
                        <a:rPr lang="en-GB" sz="1400" b="1" dirty="0"/>
                        <a:t>189</a:t>
                      </a:r>
                    </a:p>
                  </a:txBody>
                  <a:tcPr marL="68580" marR="68580" marT="34290" marB="34290">
                    <a:solidFill>
                      <a:srgbClr val="FFC000"/>
                    </a:solidFill>
                  </a:tcPr>
                </a:tc>
                <a:tc>
                  <a:txBody>
                    <a:bodyPr/>
                    <a:lstStyle/>
                    <a:p>
                      <a:pPr algn="ctr"/>
                      <a:r>
                        <a:rPr lang="en-GB" sz="1400" b="1" dirty="0"/>
                        <a:t>359</a:t>
                      </a:r>
                    </a:p>
                    <a:p>
                      <a:pPr algn="ctr"/>
                      <a:endParaRPr lang="en-GB" sz="1400" b="1" dirty="0"/>
                    </a:p>
                  </a:txBody>
                  <a:tcPr marL="68580" marR="68580" marT="34290" marB="34290">
                    <a:solidFill>
                      <a:srgbClr val="FFC000"/>
                    </a:solidFill>
                  </a:tcPr>
                </a:tc>
                <a:tc>
                  <a:txBody>
                    <a:bodyPr/>
                    <a:lstStyle/>
                    <a:p>
                      <a:pPr algn="ctr"/>
                      <a:r>
                        <a:rPr lang="en-GB" sz="1400" b="1" dirty="0"/>
                        <a:t>518</a:t>
                      </a:r>
                    </a:p>
                    <a:p>
                      <a:pPr algn="ctr"/>
                      <a:endParaRPr lang="en-GB" sz="1400" b="1" dirty="0"/>
                    </a:p>
                  </a:txBody>
                  <a:tcPr marL="68580" marR="68580" marT="34290" marB="34290">
                    <a:solidFill>
                      <a:srgbClr val="FFC000"/>
                    </a:solidFill>
                  </a:tcPr>
                </a:tc>
                <a:tc>
                  <a:txBody>
                    <a:bodyPr/>
                    <a:lstStyle/>
                    <a:p>
                      <a:pPr algn="ctr"/>
                      <a:r>
                        <a:rPr lang="en-GB" sz="1400" b="1" dirty="0"/>
                        <a:t>101</a:t>
                      </a:r>
                    </a:p>
                    <a:p>
                      <a:pPr algn="ctr"/>
                      <a:endParaRPr lang="en-GB" sz="1400" b="1" dirty="0"/>
                    </a:p>
                  </a:txBody>
                  <a:tcPr marL="68580" marR="68580" marT="34290" marB="34290">
                    <a:solidFill>
                      <a:srgbClr val="FFC000"/>
                    </a:solidFill>
                  </a:tcPr>
                </a:tc>
                <a:tc>
                  <a:txBody>
                    <a:bodyPr/>
                    <a:lstStyle/>
                    <a:p>
                      <a:pPr algn="ctr"/>
                      <a:r>
                        <a:rPr lang="en-GB" sz="1400" b="1" dirty="0"/>
                        <a:t>5</a:t>
                      </a:r>
                    </a:p>
                    <a:p>
                      <a:pPr algn="ctr"/>
                      <a:endParaRPr lang="en-GB" sz="1400" b="1" dirty="0"/>
                    </a:p>
                  </a:txBody>
                  <a:tcPr marL="68580" marR="68580" marT="34290" marB="34290">
                    <a:solidFill>
                      <a:srgbClr val="FFC000"/>
                    </a:solidFill>
                  </a:tcPr>
                </a:tc>
                <a:tc>
                  <a:txBody>
                    <a:bodyPr/>
                    <a:lstStyle/>
                    <a:p>
                      <a:pPr algn="ctr"/>
                      <a:r>
                        <a:rPr lang="en-GB" sz="1400" b="1" dirty="0"/>
                        <a:t>17</a:t>
                      </a:r>
                    </a:p>
                    <a:p>
                      <a:pPr algn="ctr"/>
                      <a:endParaRPr lang="en-GB" sz="1400" b="1" dirty="0"/>
                    </a:p>
                  </a:txBody>
                  <a:tcPr marL="68580" marR="68580" marT="34290" marB="34290">
                    <a:solidFill>
                      <a:srgbClr val="FFC000"/>
                    </a:solidFill>
                  </a:tcPr>
                </a:tc>
                <a:tc>
                  <a:txBody>
                    <a:bodyPr/>
                    <a:lstStyle/>
                    <a:p>
                      <a:pPr algn="ctr"/>
                      <a:r>
                        <a:rPr lang="en-GB" sz="1400" b="1" dirty="0"/>
                        <a:t>5</a:t>
                      </a:r>
                    </a:p>
                    <a:p>
                      <a:pPr algn="ctr"/>
                      <a:endParaRPr lang="en-GB" sz="1400" b="1" dirty="0"/>
                    </a:p>
                  </a:txBody>
                  <a:tcPr marL="68580" marR="68580" marT="34290" marB="34290">
                    <a:solidFill>
                      <a:srgbClr val="FFC000"/>
                    </a:solidFill>
                  </a:tcPr>
                </a:tc>
                <a:extLst>
                  <a:ext uri="{0D108BD9-81ED-4DB2-BD59-A6C34878D82A}">
                    <a16:rowId xmlns:a16="http://schemas.microsoft.com/office/drawing/2014/main" val="3433004982"/>
                  </a:ext>
                </a:extLst>
              </a:tr>
              <a:tr h="14269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t>SGM Apr 24</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400" b="1"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t>(1618)</a:t>
                      </a:r>
                    </a:p>
                  </a:txBody>
                  <a:tcPr marL="68580" marR="68580" marT="34290" marB="34290">
                    <a:solidFill>
                      <a:srgbClr val="FFC000"/>
                    </a:solidFill>
                  </a:tcPr>
                </a:tc>
                <a:tc>
                  <a:txBody>
                    <a:bodyPr/>
                    <a:lstStyle/>
                    <a:p>
                      <a:pPr algn="ctr"/>
                      <a:r>
                        <a:rPr lang="en-GB" sz="1400" b="1" dirty="0"/>
                        <a:t>19</a:t>
                      </a:r>
                    </a:p>
                    <a:p>
                      <a:pPr algn="ctr"/>
                      <a:endParaRPr lang="en-GB" sz="1400" b="1" dirty="0"/>
                    </a:p>
                    <a:p>
                      <a:pPr algn="ctr"/>
                      <a:r>
                        <a:rPr lang="en-GB" sz="1400" b="1" dirty="0"/>
                        <a:t>(-1)</a:t>
                      </a:r>
                    </a:p>
                    <a:p>
                      <a:pPr algn="ctr"/>
                      <a:endParaRPr lang="en-GB" sz="1400" b="1" dirty="0"/>
                    </a:p>
                  </a:txBody>
                  <a:tcPr marL="68580" marR="68580" marT="34290" marB="34290">
                    <a:solidFill>
                      <a:srgbClr val="FFC000"/>
                    </a:solidFill>
                  </a:tcPr>
                </a:tc>
                <a:tc>
                  <a:txBody>
                    <a:bodyPr/>
                    <a:lstStyle/>
                    <a:p>
                      <a:pPr algn="ctr"/>
                      <a:r>
                        <a:rPr lang="en-GB" sz="1400" b="1" dirty="0"/>
                        <a:t>208</a:t>
                      </a:r>
                    </a:p>
                    <a:p>
                      <a:pPr algn="ctr"/>
                      <a:endParaRPr lang="en-GB" sz="1400" b="1" dirty="0"/>
                    </a:p>
                    <a:p>
                      <a:pPr algn="ctr"/>
                      <a:r>
                        <a:rPr lang="en-GB" sz="1400" b="1" dirty="0"/>
                        <a:t>(+19)</a:t>
                      </a:r>
                    </a:p>
                  </a:txBody>
                  <a:tcPr marL="68580" marR="68580" marT="34290" marB="34290">
                    <a:solidFill>
                      <a:srgbClr val="FFC000"/>
                    </a:solidFill>
                  </a:tcPr>
                </a:tc>
                <a:tc>
                  <a:txBody>
                    <a:bodyPr/>
                    <a:lstStyle/>
                    <a:p>
                      <a:pPr algn="ctr"/>
                      <a:r>
                        <a:rPr lang="en-GB" sz="1400" b="1" dirty="0"/>
                        <a:t>401</a:t>
                      </a:r>
                    </a:p>
                    <a:p>
                      <a:pPr algn="ctr"/>
                      <a:endParaRPr lang="en-GB" sz="1400" b="1" dirty="0"/>
                    </a:p>
                    <a:p>
                      <a:pPr algn="ctr"/>
                      <a:r>
                        <a:rPr lang="en-GB" sz="1400" b="1" dirty="0"/>
                        <a:t>(+42)</a:t>
                      </a:r>
                    </a:p>
                  </a:txBody>
                  <a:tcPr marL="68580" marR="68580" marT="34290" marB="34290">
                    <a:solidFill>
                      <a:srgbClr val="FFC000"/>
                    </a:solidFill>
                  </a:tcPr>
                </a:tc>
                <a:tc>
                  <a:txBody>
                    <a:bodyPr/>
                    <a:lstStyle/>
                    <a:p>
                      <a:pPr algn="ctr"/>
                      <a:r>
                        <a:rPr lang="en-GB" sz="1400" b="1" dirty="0"/>
                        <a:t>836</a:t>
                      </a:r>
                    </a:p>
                    <a:p>
                      <a:pPr algn="ctr"/>
                      <a:endParaRPr lang="en-GB" sz="1400" b="1" dirty="0"/>
                    </a:p>
                    <a:p>
                      <a:pPr algn="ctr"/>
                      <a:r>
                        <a:rPr lang="en-GB" sz="1400" b="1" dirty="0"/>
                        <a:t>(+318)</a:t>
                      </a:r>
                    </a:p>
                  </a:txBody>
                  <a:tcPr marL="68580" marR="68580" marT="34290" marB="34290">
                    <a:solidFill>
                      <a:srgbClr val="FFC000"/>
                    </a:solidFill>
                  </a:tcPr>
                </a:tc>
                <a:tc>
                  <a:txBody>
                    <a:bodyPr/>
                    <a:lstStyle/>
                    <a:p>
                      <a:pPr algn="ctr"/>
                      <a:r>
                        <a:rPr lang="en-GB" sz="1400" b="1" dirty="0"/>
                        <a:t>127</a:t>
                      </a:r>
                    </a:p>
                    <a:p>
                      <a:pPr algn="ctr"/>
                      <a:endParaRPr lang="en-GB" sz="1400" b="1" dirty="0"/>
                    </a:p>
                    <a:p>
                      <a:pPr algn="ctr"/>
                      <a:r>
                        <a:rPr lang="en-GB" sz="1400" b="1" dirty="0"/>
                        <a:t>(+26)</a:t>
                      </a:r>
                    </a:p>
                  </a:txBody>
                  <a:tcPr marL="68580" marR="68580" marT="34290" marB="34290">
                    <a:solidFill>
                      <a:srgbClr val="FFC000"/>
                    </a:solidFill>
                  </a:tcPr>
                </a:tc>
                <a:tc>
                  <a:txBody>
                    <a:bodyPr/>
                    <a:lstStyle/>
                    <a:p>
                      <a:pPr algn="ctr"/>
                      <a:r>
                        <a:rPr lang="en-GB" sz="1400" b="1" dirty="0"/>
                        <a:t>5</a:t>
                      </a:r>
                    </a:p>
                    <a:p>
                      <a:pPr algn="ctr"/>
                      <a:endParaRPr lang="en-GB" sz="1400" b="1" dirty="0"/>
                    </a:p>
                    <a:p>
                      <a:pPr algn="ctr"/>
                      <a:r>
                        <a:rPr lang="en-GB" sz="1400" b="1" dirty="0"/>
                        <a:t>(0)</a:t>
                      </a:r>
                    </a:p>
                  </a:txBody>
                  <a:tcPr marL="68580" marR="68580" marT="34290" marB="34290">
                    <a:solidFill>
                      <a:srgbClr val="FFC000"/>
                    </a:solidFill>
                  </a:tcPr>
                </a:tc>
                <a:tc>
                  <a:txBody>
                    <a:bodyPr/>
                    <a:lstStyle/>
                    <a:p>
                      <a:pPr algn="ctr"/>
                      <a:r>
                        <a:rPr lang="en-GB" sz="1400" b="1" dirty="0"/>
                        <a:t>17</a:t>
                      </a:r>
                    </a:p>
                    <a:p>
                      <a:pPr algn="ctr"/>
                      <a:endParaRPr lang="en-GB" sz="1400" b="1" dirty="0"/>
                    </a:p>
                    <a:p>
                      <a:pPr algn="ctr"/>
                      <a:r>
                        <a:rPr lang="en-GB" sz="1400" b="1" dirty="0"/>
                        <a:t>(0)</a:t>
                      </a:r>
                    </a:p>
                  </a:txBody>
                  <a:tcPr marL="68580" marR="68580" marT="34290" marB="34290">
                    <a:solidFill>
                      <a:srgbClr val="FFC000"/>
                    </a:solidFill>
                  </a:tcPr>
                </a:tc>
                <a:tc>
                  <a:txBody>
                    <a:bodyPr/>
                    <a:lstStyle/>
                    <a:p>
                      <a:pPr algn="ctr"/>
                      <a:r>
                        <a:rPr lang="en-GB" sz="1400" b="1" dirty="0"/>
                        <a:t>5</a:t>
                      </a:r>
                    </a:p>
                    <a:p>
                      <a:pPr algn="ctr"/>
                      <a:endParaRPr lang="en-GB" sz="1400" b="1" dirty="0"/>
                    </a:p>
                    <a:p>
                      <a:pPr algn="ctr"/>
                      <a:r>
                        <a:rPr lang="en-GB" sz="1400" b="1" dirty="0"/>
                        <a:t>(0)</a:t>
                      </a:r>
                    </a:p>
                  </a:txBody>
                  <a:tcPr marL="68580" marR="68580" marT="34290" marB="34290">
                    <a:solidFill>
                      <a:srgbClr val="FFC000"/>
                    </a:solidFill>
                  </a:tcPr>
                </a:tc>
                <a:extLst>
                  <a:ext uri="{0D108BD9-81ED-4DB2-BD59-A6C34878D82A}">
                    <a16:rowId xmlns:a16="http://schemas.microsoft.com/office/drawing/2014/main" val="4189998056"/>
                  </a:ext>
                </a:extLst>
              </a:tr>
            </a:tbl>
          </a:graphicData>
        </a:graphic>
      </p:graphicFrame>
    </p:spTree>
    <p:extLst>
      <p:ext uri="{BB962C8B-B14F-4D97-AF65-F5344CB8AC3E}">
        <p14:creationId xmlns:p14="http://schemas.microsoft.com/office/powerpoint/2010/main" val="2780124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3335" rIns="0" bIns="0" rtlCol="0">
            <a:spAutoFit/>
          </a:bodyPr>
          <a:lstStyle/>
          <a:p>
            <a:pPr marL="12700">
              <a:lnSpc>
                <a:spcPct val="100000"/>
              </a:lnSpc>
              <a:spcBef>
                <a:spcPts val="105"/>
              </a:spcBef>
            </a:pPr>
            <a:r>
              <a:rPr spc="-20" dirty="0"/>
              <a:t>#ONECLUBONECOUNTY</a:t>
            </a:r>
          </a:p>
        </p:txBody>
      </p:sp>
      <p:sp>
        <p:nvSpPr>
          <p:cNvPr id="3" name="object 2">
            <a:extLst>
              <a:ext uri="{FF2B5EF4-FFF2-40B4-BE49-F238E27FC236}">
                <a16:creationId xmlns:a16="http://schemas.microsoft.com/office/drawing/2014/main" id="{0A5D195A-7ACE-5EAD-E708-86B03CDFFADB}"/>
              </a:ext>
            </a:extLst>
          </p:cNvPr>
          <p:cNvSpPr txBox="1">
            <a:spLocks/>
          </p:cNvSpPr>
          <p:nvPr/>
        </p:nvSpPr>
        <p:spPr>
          <a:xfrm>
            <a:off x="2058670" y="5759882"/>
            <a:ext cx="5495290" cy="505908"/>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z="3200" spc="-20" dirty="0"/>
              <a:t>Members Survey </a:t>
            </a:r>
          </a:p>
        </p:txBody>
      </p:sp>
    </p:spTree>
    <p:extLst>
      <p:ext uri="{BB962C8B-B14F-4D97-AF65-F5344CB8AC3E}">
        <p14:creationId xmlns:p14="http://schemas.microsoft.com/office/powerpoint/2010/main" val="3919227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7230"/>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Members’ Survey</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5581656"/>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355600" indent="-342900" algn="l">
              <a:spcBef>
                <a:spcPts val="105"/>
              </a:spcBef>
              <a:buFont typeface="Arial" panose="020B0604020202020204" pitchFamily="34" charset="0"/>
              <a:buChar char="•"/>
            </a:pPr>
            <a:r>
              <a:rPr lang="en-GB" sz="2800" b="0" spc="-20" dirty="0"/>
              <a:t>The purpose of the survey was to canvass member opinion on a number of live topics to (1) help inform this meeting and (2) give the new Trust Board insight to plan their work in the early months following the election </a:t>
            </a:r>
          </a:p>
          <a:p>
            <a:pPr marL="355600" indent="-342900" algn="l">
              <a:spcBef>
                <a:spcPts val="105"/>
              </a:spcBef>
              <a:buFont typeface="Arial" panose="020B0604020202020204" pitchFamily="34" charset="0"/>
              <a:buChar char="•"/>
            </a:pPr>
            <a:r>
              <a:rPr lang="en-GB" sz="2800" b="0" spc="-20" dirty="0"/>
              <a:t>Designed with the input of a steering group of Trust Directors and members</a:t>
            </a:r>
          </a:p>
          <a:p>
            <a:pPr marL="355600" indent="-342900" algn="l">
              <a:spcBef>
                <a:spcPts val="105"/>
              </a:spcBef>
              <a:buFont typeface="Arial" panose="020B0604020202020204" pitchFamily="34" charset="0"/>
              <a:buChar char="•"/>
            </a:pPr>
            <a:r>
              <a:rPr lang="en-GB" sz="2800" b="0" spc="-20" dirty="0"/>
              <a:t>Shared with the FSA and with Huw Jenkins as the new club majority owner</a:t>
            </a:r>
          </a:p>
          <a:p>
            <a:pPr marL="355600" indent="-342900" algn="l">
              <a:spcBef>
                <a:spcPts val="105"/>
              </a:spcBef>
              <a:buFont typeface="Arial" panose="020B0604020202020204" pitchFamily="34" charset="0"/>
              <a:buChar char="•"/>
            </a:pPr>
            <a:r>
              <a:rPr lang="en-GB" sz="2800" b="0" spc="-20" dirty="0"/>
              <a:t>Survey was conducted as a digital survey</a:t>
            </a:r>
          </a:p>
          <a:p>
            <a:pPr marL="355600" indent="-342900" algn="l">
              <a:spcBef>
                <a:spcPts val="105"/>
              </a:spcBef>
              <a:buFont typeface="Arial" panose="020B0604020202020204" pitchFamily="34" charset="0"/>
              <a:buChar char="•"/>
            </a:pPr>
            <a:r>
              <a:rPr lang="en-GB" sz="2800" b="0" spc="-20" dirty="0"/>
              <a:t>213 responses received  </a:t>
            </a:r>
          </a:p>
          <a:p>
            <a:pPr marL="12700" algn="l">
              <a:spcBef>
                <a:spcPts val="105"/>
              </a:spcBef>
            </a:pP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648989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0574"/>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Q1 Role of Trust</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3401572"/>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800" b="0" spc="-20" dirty="0"/>
              <a:t>We are planning for the Trust to continue to play an important role within our football club under the new ownership model. Do you support this position?</a:t>
            </a:r>
          </a:p>
          <a:p>
            <a:pPr marL="355600" indent="-342900" algn="l">
              <a:spcBef>
                <a:spcPts val="105"/>
              </a:spcBef>
              <a:buFont typeface="Arial" panose="020B0604020202020204" pitchFamily="34" charset="0"/>
              <a:buChar char="•"/>
            </a:pPr>
            <a:endParaRPr lang="en-GB" sz="2800" b="0" spc="-20" dirty="0"/>
          </a:p>
          <a:p>
            <a:pPr marL="12700" algn="l">
              <a:spcBef>
                <a:spcPts val="105"/>
              </a:spcBef>
            </a:pPr>
            <a:r>
              <a:rPr lang="en-GB" sz="2800" b="0" spc="-20" dirty="0"/>
              <a:t>Yes -  94%</a:t>
            </a:r>
          </a:p>
          <a:p>
            <a:pPr marL="12700" algn="l">
              <a:spcBef>
                <a:spcPts val="105"/>
              </a:spcBef>
            </a:pPr>
            <a:r>
              <a:rPr lang="en-GB" sz="2800" b="0" spc="-20" dirty="0"/>
              <a:t>No – 6%</a:t>
            </a: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856349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2039231" cy="2709630"/>
          </a:xfrm>
          <a:prstGeom prst="rect">
            <a:avLst/>
          </a:prstGeom>
        </p:spPr>
      </p:pic>
      <p:sp>
        <p:nvSpPr>
          <p:cNvPr id="4" name="object 4"/>
          <p:cNvSpPr txBox="1"/>
          <p:nvPr/>
        </p:nvSpPr>
        <p:spPr>
          <a:xfrm>
            <a:off x="114401" y="1711579"/>
            <a:ext cx="8383905" cy="443070"/>
          </a:xfrm>
          <a:prstGeom prst="rect">
            <a:avLst/>
          </a:prstGeom>
        </p:spPr>
        <p:txBody>
          <a:bodyPr vert="horz" wrap="square" lIns="0" tIns="12065" rIns="0" bIns="0" rtlCol="0">
            <a:spAutoFit/>
          </a:bodyPr>
          <a:lstStyle/>
          <a:p>
            <a:pPr marL="299085">
              <a:lnSpc>
                <a:spcPct val="100000"/>
              </a:lnSpc>
              <a:spcBef>
                <a:spcPts val="95"/>
              </a:spcBef>
            </a:pPr>
            <a:endParaRPr sz="2800" dirty="0">
              <a:latin typeface="Calibri"/>
              <a:cs typeface="Calibri"/>
            </a:endParaRPr>
          </a:p>
        </p:txBody>
      </p:sp>
      <p:sp>
        <p:nvSpPr>
          <p:cNvPr id="5" name="object 2">
            <a:extLst>
              <a:ext uri="{FF2B5EF4-FFF2-40B4-BE49-F238E27FC236}">
                <a16:creationId xmlns:a16="http://schemas.microsoft.com/office/drawing/2014/main" id="{94D0F8E6-762B-AF51-D5C6-750D15F37AA9}"/>
              </a:ext>
            </a:extLst>
          </p:cNvPr>
          <p:cNvSpPr txBox="1">
            <a:spLocks/>
          </p:cNvSpPr>
          <p:nvPr/>
        </p:nvSpPr>
        <p:spPr>
          <a:xfrm>
            <a:off x="2125717" y="1156598"/>
            <a:ext cx="5495290" cy="690574"/>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ctr">
              <a:spcBef>
                <a:spcPts val="105"/>
              </a:spcBef>
            </a:pPr>
            <a:r>
              <a:rPr lang="en-GB" spc="-20" dirty="0"/>
              <a:t>Q2 Trust Membership</a:t>
            </a:r>
          </a:p>
        </p:txBody>
      </p:sp>
      <p:sp>
        <p:nvSpPr>
          <p:cNvPr id="6" name="object 2">
            <a:extLst>
              <a:ext uri="{FF2B5EF4-FFF2-40B4-BE49-F238E27FC236}">
                <a16:creationId xmlns:a16="http://schemas.microsoft.com/office/drawing/2014/main" id="{4C408980-AFC3-35D0-0D61-9FAAA19EB06F}"/>
              </a:ext>
            </a:extLst>
          </p:cNvPr>
          <p:cNvSpPr txBox="1">
            <a:spLocks/>
          </p:cNvSpPr>
          <p:nvPr/>
        </p:nvSpPr>
        <p:spPr>
          <a:xfrm>
            <a:off x="278226" y="2057400"/>
            <a:ext cx="8865774" cy="2970685"/>
          </a:xfrm>
          <a:prstGeom prst="rect">
            <a:avLst/>
          </a:prstGeom>
        </p:spPr>
        <p:txBody>
          <a:bodyPr vert="horz" wrap="square" lIns="0" tIns="13335" rIns="0" bIns="0" rtlCol="0">
            <a:spAutoFit/>
          </a:bodyPr>
          <a:lstStyle>
            <a:lvl1pPr>
              <a:defRPr sz="4400" b="1" i="0">
                <a:solidFill>
                  <a:schemeClr val="tx1"/>
                </a:solidFill>
                <a:latin typeface="Calibri"/>
                <a:ea typeface="+mj-ea"/>
                <a:cs typeface="Calibri"/>
              </a:defRPr>
            </a:lvl1pPr>
          </a:lstStyle>
          <a:p>
            <a:pPr marL="12700" algn="l">
              <a:spcBef>
                <a:spcPts val="105"/>
              </a:spcBef>
            </a:pPr>
            <a:r>
              <a:rPr lang="en-GB" sz="2800" b="0" spc="-20" dirty="0"/>
              <a:t>Are you planning to continue with your membership of the Trust under the new ownership model?</a:t>
            </a:r>
          </a:p>
          <a:p>
            <a:pPr marL="355600" indent="-342900" algn="l">
              <a:spcBef>
                <a:spcPts val="105"/>
              </a:spcBef>
              <a:buFont typeface="Arial" panose="020B0604020202020204" pitchFamily="34" charset="0"/>
              <a:buChar char="•"/>
            </a:pPr>
            <a:endParaRPr lang="en-GB" sz="2800" b="0" spc="-20" dirty="0"/>
          </a:p>
          <a:p>
            <a:pPr marL="12700" algn="l">
              <a:spcBef>
                <a:spcPts val="105"/>
              </a:spcBef>
            </a:pPr>
            <a:r>
              <a:rPr lang="en-GB" sz="2800" b="0" spc="-20" dirty="0"/>
              <a:t>Yes -  89%</a:t>
            </a:r>
          </a:p>
          <a:p>
            <a:pPr marL="12700" algn="l">
              <a:spcBef>
                <a:spcPts val="105"/>
              </a:spcBef>
            </a:pPr>
            <a:r>
              <a:rPr lang="en-GB" sz="2800" b="0" spc="-20" dirty="0"/>
              <a:t>No – 11%</a:t>
            </a:r>
            <a:endParaRPr lang="en-GB" sz="2800" spc="-20" dirty="0"/>
          </a:p>
          <a:p>
            <a:pPr marL="12700" algn="l">
              <a:spcBef>
                <a:spcPts val="105"/>
              </a:spcBef>
            </a:pPr>
            <a:r>
              <a:rPr lang="en-GB" sz="2400" spc="-20" dirty="0"/>
              <a:t> </a:t>
            </a:r>
          </a:p>
          <a:p>
            <a:pPr marL="12700" algn="ctr">
              <a:spcBef>
                <a:spcPts val="105"/>
              </a:spcBef>
            </a:pPr>
            <a:endParaRPr lang="en-GB" sz="2400" spc="-20" dirty="0"/>
          </a:p>
        </p:txBody>
      </p:sp>
    </p:spTree>
    <p:extLst>
      <p:ext uri="{BB962C8B-B14F-4D97-AF65-F5344CB8AC3E}">
        <p14:creationId xmlns:p14="http://schemas.microsoft.com/office/powerpoint/2010/main" val="1902177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907</TotalTime>
  <Words>1235</Words>
  <Application>Microsoft Macintosh PowerPoint</Application>
  <PresentationFormat>On-screen Show (4:3)</PresentationFormat>
  <Paragraphs>202</Paragraphs>
  <Slides>28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Symbol</vt:lpstr>
      <vt:lpstr>Office Theme</vt:lpstr>
      <vt:lpstr>#ONECLUBONECOUNTY</vt:lpstr>
      <vt:lpstr>PowerPoint Presentation</vt:lpstr>
      <vt:lpstr>#ONECLUBONECOUNTY</vt:lpstr>
      <vt:lpstr>PowerPoint Presentation</vt:lpstr>
      <vt:lpstr>Trust Membership (April 2024) </vt:lpstr>
      <vt:lpstr>#ONECLUBONECOUNTY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#ONECLUBONECOUNTY</vt:lpstr>
      <vt:lpstr>PowerPoint Presentation</vt:lpstr>
      <vt:lpstr>PowerPoint Presentation</vt:lpstr>
      <vt:lpstr>PowerPoint Presentation</vt:lpstr>
      <vt:lpstr>PowerPoint Presentation</vt:lpstr>
      <vt:lpstr>#ONECLUBONECOUNTY</vt:lpstr>
      <vt:lpstr>PowerPoint Presentation</vt:lpstr>
      <vt:lpstr>PowerPoint Presentation</vt:lpstr>
      <vt:lpstr>#ONECLUBONECOUNTY</vt:lpstr>
      <vt:lpstr>PowerPoint Presentation</vt:lpstr>
      <vt:lpstr>#ONECLUBONECOUNTY</vt:lpstr>
      <vt:lpstr>PowerPoint Presentation</vt:lpstr>
      <vt:lpstr>#ONECLUBONECOUNTY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Marks Family</cp:lastModifiedBy>
  <cp:revision>21</cp:revision>
  <dcterms:created xsi:type="dcterms:W3CDTF">2023-06-10T07:25:41Z</dcterms:created>
  <dcterms:modified xsi:type="dcterms:W3CDTF">2024-05-09T06:30:39Z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2022-11-02T00:00:00Z</vt:filetime>
  </property>
  <property fmtid="{D5CDD505-2E9C-101B-9397-08002B2CF9AE}" pid="3" name="Creator">
    <vt:lpwstr>Microsoft® PowerPoint® for Microsoft 365</vt:lpwstr>
  </property>
  <property fmtid="{D5CDD505-2E9C-101B-9397-08002B2CF9AE}" pid="4" name="LastSaved">
    <vt:filetime>2023-06-10T00:00:00Z</vt:filetime>
  </property>
  <property fmtid="{D5CDD505-2E9C-101B-9397-08002B2CF9AE}" pid="5" name="Producer">
    <vt:lpwstr>Microsoft® PowerPoint® for Microsoft 365</vt:lpwstr>
  </property>
</Properties>
</file>